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2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257" r:id="rId3"/>
    <p:sldId id="402" r:id="rId4"/>
    <p:sldId id="258" r:id="rId5"/>
    <p:sldId id="403" r:id="rId6"/>
    <p:sldId id="259" r:id="rId7"/>
    <p:sldId id="424" r:id="rId8"/>
    <p:sldId id="425" r:id="rId9"/>
    <p:sldId id="426" r:id="rId10"/>
    <p:sldId id="260" r:id="rId11"/>
    <p:sldId id="427" r:id="rId12"/>
    <p:sldId id="261" r:id="rId13"/>
    <p:sldId id="262" r:id="rId14"/>
    <p:sldId id="404" r:id="rId15"/>
    <p:sldId id="345" r:id="rId16"/>
    <p:sldId id="346" r:id="rId17"/>
    <p:sldId id="428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355" r:id="rId36"/>
    <p:sldId id="367" r:id="rId37"/>
    <p:sldId id="356" r:id="rId38"/>
    <p:sldId id="400" r:id="rId39"/>
    <p:sldId id="423" r:id="rId40"/>
    <p:sldId id="362" r:id="rId41"/>
    <p:sldId id="363" r:id="rId42"/>
    <p:sldId id="399" r:id="rId43"/>
    <p:sldId id="394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90" r:id="rId70"/>
    <p:sldId id="291" r:id="rId71"/>
    <p:sldId id="292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301" r:id="rId81"/>
    <p:sldId id="302" r:id="rId82"/>
    <p:sldId id="304" r:id="rId83"/>
    <p:sldId id="305" r:id="rId84"/>
    <p:sldId id="306" r:id="rId85"/>
    <p:sldId id="307" r:id="rId86"/>
    <p:sldId id="308" r:id="rId87"/>
    <p:sldId id="309" r:id="rId88"/>
    <p:sldId id="310" r:id="rId89"/>
    <p:sldId id="311" r:id="rId90"/>
    <p:sldId id="312" r:id="rId91"/>
    <p:sldId id="313" r:id="rId92"/>
    <p:sldId id="314" r:id="rId93"/>
    <p:sldId id="315" r:id="rId94"/>
    <p:sldId id="316" r:id="rId95"/>
    <p:sldId id="317" r:id="rId96"/>
    <p:sldId id="318" r:id="rId97"/>
    <p:sldId id="379" r:id="rId98"/>
    <p:sldId id="378" r:id="rId99"/>
    <p:sldId id="319" r:id="rId100"/>
    <p:sldId id="320" r:id="rId101"/>
    <p:sldId id="321" r:id="rId102"/>
    <p:sldId id="322" r:id="rId103"/>
    <p:sldId id="323" r:id="rId104"/>
    <p:sldId id="324" r:id="rId105"/>
    <p:sldId id="325" r:id="rId106"/>
    <p:sldId id="430" r:id="rId107"/>
    <p:sldId id="326" r:id="rId108"/>
    <p:sldId id="327" r:id="rId109"/>
    <p:sldId id="328" r:id="rId110"/>
    <p:sldId id="329" r:id="rId111"/>
    <p:sldId id="330" r:id="rId112"/>
    <p:sldId id="331" r:id="rId113"/>
    <p:sldId id="332" r:id="rId114"/>
    <p:sldId id="333" r:id="rId115"/>
    <p:sldId id="334" r:id="rId116"/>
    <p:sldId id="335" r:id="rId117"/>
    <p:sldId id="382" r:id="rId118"/>
    <p:sldId id="384" r:id="rId119"/>
    <p:sldId id="385" r:id="rId120"/>
    <p:sldId id="336" r:id="rId121"/>
    <p:sldId id="337" r:id="rId122"/>
    <p:sldId id="386" r:id="rId123"/>
    <p:sldId id="338" r:id="rId124"/>
    <p:sldId id="340" r:id="rId125"/>
    <p:sldId id="387" r:id="rId126"/>
    <p:sldId id="388" r:id="rId127"/>
    <p:sldId id="389" r:id="rId128"/>
    <p:sldId id="390" r:id="rId129"/>
    <p:sldId id="391" r:id="rId130"/>
    <p:sldId id="392" r:id="rId131"/>
    <p:sldId id="341" r:id="rId132"/>
    <p:sldId id="342" r:id="rId133"/>
    <p:sldId id="347" r:id="rId134"/>
    <p:sldId id="348" r:id="rId135"/>
    <p:sldId id="349" r:id="rId136"/>
    <p:sldId id="350" r:id="rId137"/>
    <p:sldId id="351" r:id="rId138"/>
    <p:sldId id="352" r:id="rId139"/>
    <p:sldId id="393" r:id="rId140"/>
    <p:sldId id="377" r:id="rId141"/>
  </p:sldIdLst>
  <p:sldSz cx="10080625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wrap="none" lIns="82476" tIns="41238" rIns="82476" bIns="41238" anchorCtr="0" compatLnSpc="0">
            <a:noAutofit/>
          </a:bodyPr>
          <a:lstStyle/>
          <a:p>
            <a:pPr hangingPunct="0">
              <a:defRPr sz="1400"/>
            </a:pPr>
            <a:endParaRPr lang="hr-HR" sz="1300"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wrap="none" lIns="82476" tIns="41238" rIns="82476" bIns="41238" anchorCtr="0" compatLnSpc="0">
            <a:noAutofit/>
          </a:bodyPr>
          <a:lstStyle/>
          <a:p>
            <a:pPr algn="r" hangingPunct="0">
              <a:defRPr sz="1400"/>
            </a:pPr>
            <a:endParaRPr lang="hr-HR" sz="1300"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9431979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wrap="none" lIns="82476" tIns="41238" rIns="82476" bIns="41238" anchor="b" anchorCtr="0" compatLnSpc="0">
            <a:noAutofit/>
          </a:bodyPr>
          <a:lstStyle/>
          <a:p>
            <a:pPr hangingPunct="0">
              <a:defRPr sz="1400"/>
            </a:pPr>
            <a:endParaRPr lang="hr-HR" sz="1300"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wrap="none" lIns="82476" tIns="41238" rIns="82476" bIns="41238" anchor="b" anchorCtr="0" compatLnSpc="0">
            <a:noAutofit/>
          </a:bodyPr>
          <a:lstStyle/>
          <a:p>
            <a:pPr algn="r" hangingPunct="0">
              <a:defRPr sz="1400"/>
            </a:pPr>
            <a:fld id="{BCB65B74-5659-47B9-A682-3FDF1ED2B0E5}" type="slidenum">
              <a:rPr/>
              <a:pPr algn="r" hangingPunct="0">
                <a:defRPr sz="1400"/>
              </a:pPr>
              <a:t>‹#›</a:t>
            </a:fld>
            <a:endParaRPr lang="hr-HR" sz="1300"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3849923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185DB1A8-567E-4E6D-AFD7-7487C783E86C}" type="datetimeFigureOut">
              <a:rPr lang="en-US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3849923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4B70CE9D-A9F4-46A6-B3F1-42985DDB2F14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7BA587A0-FFA5-46C4-99AE-B3B9E6D7C732}" type="datetimeFigureOut">
              <a:rPr lang="en-US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82" y="4777636"/>
            <a:ext cx="5438711" cy="3909377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12"/>
          </p:nvPr>
        </p:nvSpPr>
        <p:spPr>
          <a:xfrm>
            <a:off x="995416" y="754492"/>
            <a:ext cx="4806487" cy="372264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13"/>
          </p:nvPr>
        </p:nvSpPr>
        <p:spPr>
          <a:xfrm>
            <a:off x="679797" y="4715822"/>
            <a:ext cx="5438050" cy="44674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defRPr lang="hr-HR" sz="13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1"/>
          </p:nvPr>
        </p:nvSpPr>
        <p:spPr>
          <a:xfrm>
            <a:off x="3847649" y="0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defRPr lang="hr-HR" sz="13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431979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defRPr lang="hr-HR" sz="13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defRPr lang="hr-HR" sz="13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fld id="{83038153-1455-4902-8160-FCAE69A248DE}" type="slidenum">
              <a:r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0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3849923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3CFB237C-73CA-4794-91C6-DC7553E15E32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marR="0" indent="-215900" hangingPunct="0">
      <a:defRPr lang="hr-HR" sz="2000" b="0" i="0" u="none" strike="noStrike" kern="1200">
        <a:ln>
          <a:noFill/>
        </a:ln>
        <a:latin typeface="Arial" panose="020B0604020202020204" pitchFamily="18"/>
        <a:ea typeface="Microsoft YaHei" panose="020B0503020204020204" pitchFamily="2" charset="-122"/>
        <a:cs typeface="Arial" panose="020B0604020202020204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CB0E227-E1C6-4B32-B2B1-487604DB647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389E7E3E-2C55-49D7-A7D1-C3EA69EEEAEE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0011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3AECC61-B493-40D0-B566-17DC18AB90DC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21B9EE1-9AE7-4AB8-B064-42E087DB78DF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481DE0C-71D6-4909-ACAE-88F9B818C6C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10D47A6-882C-49A0-957F-DED9B3D693B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82AE0DB-140C-41B2-8035-10D9F315113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4EA443E0-7E16-43FB-A31A-A3328B605F9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ABFC368-4019-493F-A01D-04645E0E541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5783912-05C8-4CB5-B523-ED225A73D8F6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71C440E-BAA2-469E-A3D7-9EC43F417F8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CEA42D6-CB6D-48E9-9000-9667044BDE99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3623A32-A9FD-4F49-AE4A-DCBBEC359BB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30B75DA-42AD-4A21-A7DB-B13B16EF4FC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B1D8F3E-ED64-429F-A0B9-A8727CDA325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7D361979-2DB1-48DA-A247-7B368DD7211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0992E23-1A76-4E0C-A20D-34DCECA5806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173D3B33-0A67-468A-8E83-B0E21607C7D6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75CCDA88-8AB9-49A6-93DF-BECC9D340879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D4B40BD-15C7-422C-88CB-16773CEE6DB2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E6D5108-E276-4CFA-AB85-52792A7F577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A61016B-166D-42B5-B4F5-1FB2649474C2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B66CCBD3-2913-4CB4-93F9-4B90ABFDA56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A7944FB-D5F5-4567-9176-9E0F753BC2E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3AECC61-B493-40D0-B566-17DC18AB90DC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14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21B9EE1-9AE7-4AB8-B064-42E087DB78DF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14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5029625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119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22BB8C2-2C36-45A8-AD53-AE7168E9A69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8139B3C-3A4D-438E-905A-B8D53BFF1FA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BA2284F0-5BE6-4A76-87EE-7923765506D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44971C8D-8441-4202-B922-4C119968677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41F3140E-E2E6-4A4D-B3E9-B8FF0A79483C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B578515C-E5C5-4616-9188-A1C5199F8994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BA94B86-0F81-4273-88B3-ED9C9BC4FF2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7A5DE159-8B71-49A2-B434-6BBBEE5C9D8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045F6AF-703F-48C9-84D4-43D30E8A91F9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15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7DDCE6A-A8EC-4120-9A1E-9CDC230AFC79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15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743124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2074CE6-CABC-4E94-AEA9-EC0970092C9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5D0D78A-8FFF-4B9D-8EB0-80DB32C02F2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45F743D-3E8D-492B-9917-1236C52902B9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81FD-1375-46FA-94BF-59588112D255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7A9B9B34-4EBF-4D38-ACFA-7494F31DD2AE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CC8732F-8F1D-45E4-8D5E-208A65FE4FA9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C32EC6E-1756-4AFA-8C06-880FB67A2BF7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8C80E53-89B4-4923-84D1-5817BFF6BE0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F046DA5-323B-415C-B7AF-F914261F37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FE2FF9AA-AD61-4A62-B333-654EF66A8EE4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C1EF6E2-64C5-4107-9084-FA894B5998A0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FBAE3C7-D911-4DBB-A17E-6A45D815450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16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16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7320506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1F22D8B5-2987-452B-8D5C-735820029035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DB7B76F-116C-4358-909D-764D35C9BDD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1222185A-4209-4720-BF6C-5744FB53187E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5E7A74B-40D6-4AB6-BBCD-27D002DEC23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1222185A-4209-4720-BF6C-5744FB53187E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5E7A74B-40D6-4AB6-BBCD-27D002DEC23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139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709CF4DE-1F0A-40AB-9E11-57805E207F4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140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46360D4-C400-4FF6-8B03-CF54550D0D0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140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18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18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4483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19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19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5186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20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20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2979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21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21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0772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22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22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85440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23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23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95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177E62D-C119-4142-AC12-4CE42DA762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8E7DCDF-4AF4-4039-8158-09BAE3D83EA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24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24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51313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25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25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74071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26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26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2311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27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27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3325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28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28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0958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29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29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345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30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30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843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31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31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2328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32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32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2318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33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33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30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177E62D-C119-4142-AC12-4CE42DA762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8E7DCDF-4AF4-4039-8158-09BAE3D83EA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956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8F0190F-2EDA-4E11-B458-9DC6CFC8DFB3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34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0883214-A3CD-44B0-8E2D-88951A62BDCE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34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36920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F2D050D-3505-4853-BF03-D77A6CF8FCF0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35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D35DA60-CF52-484E-9D11-8701A912F3C0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35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0747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E0DA0F2-A4DC-4F5C-A4DB-33473E6730A2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36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662F0B6-EC10-426B-9C24-19FE92DB1B24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36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32592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F257A49-8011-432F-AA35-D2B2DF11F536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37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9449620B-B25E-4F0A-AC71-BB3967F83264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37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7089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08221E3-F52D-4D4E-9215-7584C05B194D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38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E4B103F-9FBA-46EB-A0A9-BF70742A51EA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38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25633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08221E3-F52D-4D4E-9215-7584C05B194D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39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E4B103F-9FBA-46EB-A0A9-BF70742A51EA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39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68185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192843B-2FCB-443D-9B5F-4AFDEE50C72C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9509A239-D07A-4BA2-A65B-BBDB80CAD530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46499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680F902-D234-4A6F-9459-86BAA11351F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42101527-B5C9-4581-B739-2FBD906230DE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8456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3079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083CDD1-AFA9-4B26-A6FC-32A2F5F0F541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43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500933B-9701-44BC-B688-A1E5B830CAED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43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493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3694EFB-35C9-4741-A8F8-2E80EDCD3FE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AB7B8BB-BE1F-4C90-B722-200DC30DF7B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2D82B084-E3A8-4289-A02A-9AC0CFF24C0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86DA0BA-5175-4985-92B7-C9B432E218E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E6E8ED0-3545-4049-A09E-59EF1DC25E07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9996F68E-ADD8-4772-9DF9-67273EB56B29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7A0F4DC-8B64-4501-A271-96DD52B4FBE0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4FDF1BC0-224F-42AF-93AA-70A52F4D102E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6ED8CC92-FB33-4970-AD9F-5B5CFADAEEB5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11DBA05F-87F4-48AE-B264-AB418132CCB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201DC7E-3103-4AA0-B03E-7C557A211C7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BE035AB1-D0A5-4F07-954A-2270C5BD6457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28B104C-E332-4D8F-8CE2-FFE6DF59273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5886383-D4C5-4E62-8F00-B9F0A9278B37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49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1721863-1A45-4DF0-8728-FB38710E548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7C3664B2-0C13-4572-9F74-51F06440F52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765E0FFD-78C8-4C68-9831-1C6256F8299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F63448E0-611A-4FCF-81C1-8F759B35B22F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B38F3606-2F73-4045-ACD0-EA7E53400C9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5CECD45-71B7-4EC8-A786-41AA4DC854E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F8E8320-8599-41C3-8BAF-0DD18BADA57F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3568BAA4-2355-4299-BA13-A5BB88CFD31F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>
                <a:solidFill>
                  <a:prstClr val="black"/>
                </a:solidFill>
                <a:latin typeface="Calibri"/>
              </a:rPr>
              <a:pPr algn="r" defTabSz="837956">
                <a:defRPr/>
              </a:pPr>
              <a:t>5/5/2025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3694EFB-35C9-4741-A8F8-2E80EDCD3FEF}" type="slidenum">
              <a:rPr lang="hr-HR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</a:t>
            </a:fld>
            <a:endParaRPr lang="hr-HR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AB7B8BB-BE1F-4C90-B722-200DC30DF7B3}" type="slidenum">
              <a:rPr lang="en-US" sz="1300">
                <a:solidFill>
                  <a:prstClr val="black"/>
                </a:solidFill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</a:t>
            </a:fld>
            <a:endParaRPr lang="en-US" sz="1300">
              <a:solidFill>
                <a:prstClr val="black"/>
              </a:solidFill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554019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03965F6-B6DD-4EFC-BD82-54F1C7A667D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9947DEA1-DDC5-4C5D-AB9A-3D053F3A4A21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4B46D4E-316B-4DB1-8198-885B009196E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CBB963B-24E2-4A56-9633-163152CE1C4F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2C882EE5-1EEB-4262-8314-3D26A1471EC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37B8DD6C-32AF-4D67-856B-6E806F2DA22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4B341203-ECDC-4290-B4AD-38B5CF86057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BC53BCD-0740-4165-918A-4B7DF1D45157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4D29ECD-5A81-4D56-8C6E-BA404D97E7E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F825D44-F82A-4118-B69F-BB27312E2DB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C17240B-6369-4EB4-BF39-BA84EA62A86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337A7AE2-0992-42C6-A6F1-70F369F2FFF2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59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174C5CB0-D0FA-4EEA-8285-CBD988D892C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462643E8-6138-4EC6-A774-1E4BA0064040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C1AD841-C368-468D-849C-EC8715E18D45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BFB999C-E077-434F-A5F2-02A3A60DA441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01F5B6D-E296-4CC6-9FC3-18865694275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0C02AB8-8D85-4238-807B-C88F98BBAB51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6EC29419-8B55-488A-BE42-698DC5FDB94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CB58204-D6DF-432F-9A1E-8AE26F31CD44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6908A35-5A06-4022-B210-2B352CFDB4C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48A88D8-9901-4385-BE5B-8CF62EC137D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B10D9CE-F60E-4BFB-97C3-0E0F02226F6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B281ADBE-7673-47AC-9F76-462D744FDF4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87C11C3-E408-473C-A9D0-996BB89AA8F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B85D710C-C299-4B07-8282-B921D49CA12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C775A92-4377-4DA2-BBE6-5338AB51B51C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F4466617-3335-4435-88E7-74E3B68A5E7E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78B9083-B6CD-478A-B81D-64FCA23FDD6D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A54EB18-797B-4420-B841-852B90FC8CB9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7984069-BB39-4274-BB3C-645ED8C3121E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0500087-1A17-4B0C-9500-18A2C0338F4F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29317959-E525-47BD-8081-636EDD55430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F1E7228-097B-42AD-BACB-EA0F8EF520A2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69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EA6945B-06B5-413E-A218-B68987B972F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8BB0876-A1BA-4B6B-9FCA-9FADE8E72A14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694BF57-2DF3-4304-9031-704992651A05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DBA3EBA-5C8D-4874-9B69-F4E7996CF59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4EB8E5B-D225-4981-8A3D-B847037A6670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079038B-84A4-4A34-B32F-BE40B231EAE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E9DBBCE-CDC9-4D68-B089-921641B6B96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74EF2BD-C3CD-4B26-A2CF-B4F980C37DD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6908A35-5A06-4022-B210-2B352CFDB4C1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48A88D8-9901-4385-BE5B-8CF62EC137D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67425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107BF0B9-5099-4AA5-839C-1F65D032F3F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16BF8DB-B07F-4F9E-82EA-8D59CFD33779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88B0D00-BBC6-446C-BC52-AF7FAF10F17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078C385-F5BF-4A67-AACB-4AA0DD1B20C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83304F2-D46B-4A5E-8495-C63F030009A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1C7C7E5C-077D-443A-BCB3-646C1DCF93F5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B499AAE-DAE7-4A2D-87F5-5DCB91F655C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133506C-70D1-4D87-AF0B-9C79A4A8A480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B30C3956-09B3-45EB-8B76-F8767272217E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133E679A-7D93-4674-975F-19145F6BA48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763BEACE-D3FB-49F7-B331-F0AD755C92C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C50F809-216D-4595-89D3-1C9E76155A5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79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3E90106-242B-410E-AD5F-5D77741A7229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668BA5A-0B18-4BC8-B769-1A511F0E4F25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4145B83B-C8EA-46C6-92B2-0F7DA786D867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76625E0-7F50-4631-916C-1267F3450081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4827F94-83E7-4D37-B09D-D70DD7E3497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E1DCBC9A-E92F-4180-BFBC-F78907630E2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79202782-06E5-4218-86B1-069824885742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B78CB9A9-856D-4BCC-9E5C-BB9D606AAACF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B476269B-7720-48B9-B19B-3E3A6CC94C00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BB09A691-4AC1-4C65-A58B-EBB96396B547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C22BFDE4-4AF9-463C-B85B-859B2E08DF0C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7132C80D-A280-451E-AC26-816608626694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42FD34EC-A7AB-46EB-92E3-A5BBE31BCC2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98F71293-0DD0-4C0C-9F43-ED0A7572D01C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3228B75-D9AF-4566-9004-66C82CC7FE7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2CCD570-F31A-44A7-B369-E0E4E154CC62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406A7C5-4624-414F-825D-53E0F9DAD7B7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87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A9348C1-991B-4945-8F9F-6AE5644A0EA5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87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A7EEC5E-4355-41F3-8A73-6D5D29761CD4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88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C8F4B6DD-FF73-46AF-B9D8-0CC5051F9AF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88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23B25A2-21FA-45B9-8889-8AC0E13DDF5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F45B8DB-A9E9-44EE-9C12-27939DFC624E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89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E81382D-60DC-45C4-8230-FC7F8386BD5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5B174C6-07BC-40C0-9C10-4F5020FE839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022F62CC-C364-449E-BFF2-A93C51EC90B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9116332-0609-4648-AE38-0215DB1804C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8D43968E-7A3A-4CB8-950A-A26379B9656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5E7CC49-3063-4B86-876C-D34FBA65D613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709DEF4-9A6E-458C-84A0-EDCE37DE875C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474BDD2-65AD-4980-9CDC-C1FC673C56BD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60A0314-AE77-401F-BB18-422978F4D859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464D6528-7C84-4F6B-B2A2-7A9EC259B6FB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582096AD-5E0F-4055-BB98-3F4B56EE53D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7A2497D-35E7-4863-8293-133F4A4E1561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F1BBF270-46B1-4438-82D4-8BEE50840567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79FBCEF4-FB3F-4065-A5F7-151B9F2BC14A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3357CD21-0983-4FA2-A912-20B4BD349CB6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96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A4A5E67-4E5F-44EF-91B9-44B416A11585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96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8B171A2-8912-4869-9329-C72BA4170147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99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28AF11D3-B86E-4234-9147-B70A276C6B87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99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AD12E2D8-F635-4E77-833D-AB17DB6FC2D8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100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D7B0DBE7-1811-47A1-A476-946A4FF1578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100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8643F79-2E41-424D-8CD1-2E9720799ADA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101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5660951C-D017-480B-8C93-EB9A8CEAA028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101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D0F2E110-A923-4602-A133-B5B98F849FB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102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AB39D46B-8E5A-4A58-9D4B-5F9F66FC7C84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102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9DD2392B-E62E-4348-BD53-56A8EA9EC273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103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87F5FB43-A7F0-4BE3-83AB-D8B8E2A2F6F9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103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EA98CAE7-E139-4BEA-A14D-A0D481AE263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104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633A3FBC-FC35-4BF5-97B7-A9C5B229CA42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104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49923" y="0"/>
            <a:ext cx="2946325" cy="498254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/>
          <a:p>
            <a:pPr algn="r" defTabSz="837956">
              <a:defRPr/>
            </a:pPr>
            <a:fld id="{7BA587A0-FFA5-46C4-99AE-B3B9E6D7C732}" type="datetimeFigureOut">
              <a:rPr lang="en-US" sz="1100"/>
              <a:pPr algn="r" defTabSz="837956">
                <a:defRPr/>
              </a:pPr>
              <a:t>5/5/2025</a:t>
            </a:fld>
            <a:endParaRPr lang="en-US" sz="1100"/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/>
          <a:p>
            <a:pPr algn="r" defTabSz="837956" hangingPunct="0">
              <a:defRPr/>
            </a:pPr>
            <a:fld id="{BBA595D3-0C57-494F-9958-4C89EB45296B}" type="slidenum">
              <a:rPr lang="hr-HR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105</a:t>
            </a:fld>
            <a:endParaRPr lang="hr-HR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</p:spPr>
        <p:txBody>
          <a:bodyPr vert="horz" lIns="83796" tIns="41898" rIns="83796" bIns="41898" rtlCol="0" anchor="b" anchorCtr="0">
            <a:noAutofit/>
          </a:bodyPr>
          <a:lstStyle/>
          <a:p>
            <a:pPr algn="r" defTabSz="837956" hangingPunct="0">
              <a:defRPr/>
            </a:pPr>
            <a:fld id="{08456938-9235-4E11-8BFA-B2C9BDFC61CE}" type="slidenum">
              <a:rPr lang="en-US" sz="13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rPr>
              <a:pPr algn="r" defTabSz="837956" hangingPunct="0">
                <a:defRPr/>
              </a:pPr>
              <a:t>105</a:t>
            </a:fld>
            <a:endParaRPr lang="en-US" sz="1300">
              <a:latin typeface="Times New Roman" panose="02020603050405020304" pitchFamily="18"/>
              <a:ea typeface="Lucida Sans Unicode" panose="020B0602030504020204" pitchFamily="2"/>
              <a:cs typeface="Tahoma" panose="020B0604030504040204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822"/>
            <a:ext cx="5438050" cy="4467445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00">
              <a:ea typeface="Arial Unicode MS" pitchFamily="2"/>
              <a:cs typeface="Tahoma" panose="020B0604030504040204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5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16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2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8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95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09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33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A46C-FD82-4BFE-8B7D-84737F6A1883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 lvl="0"/>
            <a:fld id="{6EF94E88-521F-4048-B759-AE54CC73E2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3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01192" y="504500"/>
            <a:ext cx="8280400" cy="107950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OSNOVE KOMUNICIRANJA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805680" y="1584000"/>
            <a:ext cx="8266319" cy="499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00967" y="823966"/>
            <a:ext cx="9879658" cy="5872110"/>
          </a:xfrm>
        </p:spPr>
        <p:txBody>
          <a:bodyPr>
            <a:normAutofit/>
          </a:bodyPr>
          <a:lstStyle/>
          <a:p>
            <a:pPr lvl="0">
              <a:buSzPct val="45000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Sprječavanje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kriminalnih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namjera pojedinaca i grupa te njihove spremnosti na sukobe, zaštitari i čuvari realiziraju mjerama tjelesne i tehničke zaštite i to prvenstveno: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ulaska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izlaska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vozila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štićenog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zadržavanja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kretanje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štićenom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provjerom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utvrđivanjem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izlaze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zadržavaju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štite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privatnoj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496330" y="348378"/>
            <a:ext cx="9988062" cy="1081088"/>
          </a:xfrm>
        </p:spPr>
        <p:txBody>
          <a:bodyPr/>
          <a:lstStyle/>
          <a:p>
            <a:pPr marL="292100" marR="5080" lvl="0" indent="278765" algn="ctr">
              <a:spcBef>
                <a:spcPts val="1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18"/>
              </a:rPr>
              <a:t>Kako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18"/>
              </a:rPr>
              <a:t>točno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18"/>
              </a:rPr>
              <a:t>interpretirati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18"/>
              </a:rPr>
              <a:t>neverbalnu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hr-HR" sz="2800" b="1" dirty="0">
                <a:solidFill>
                  <a:srgbClr val="000000"/>
                </a:solidFill>
                <a:latin typeface="Calibri" panose="020F0502020204030204" pitchFamily="18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18"/>
              </a:rPr>
              <a:t>komunikaciju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18"/>
              </a:rPr>
              <a:t>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424" y="1778646"/>
            <a:ext cx="8613775" cy="4500562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hr-HR" alt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jedan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neverbalni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znak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univerzalno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značenje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stoga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treba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biti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pažljiv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interpretaciji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treba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usmjeriti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više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NV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znakova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kako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bi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vidjelo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slažu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li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međusobno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treba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pratiti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ono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što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ljudi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govore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ono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što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pokazuju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ako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ljudi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govore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jedno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rade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drugo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NV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znak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obično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točniji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jer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njim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imamo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slabiju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kontrolu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treba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voditi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računa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situaciji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kontekstu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13917" y="843138"/>
            <a:ext cx="8278813" cy="4498975"/>
          </a:xfrm>
        </p:spPr>
        <p:txBody>
          <a:bodyPr/>
          <a:lstStyle/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hr-HR" alt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Žene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bolje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muškaraca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kodiranju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dekodiranju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neverbalnog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ponašanja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ako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ljudi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govore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istinu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Muškarci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međutim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bolji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otkrivanju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laži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3551400" y="3456000"/>
            <a:ext cx="2568600" cy="266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13917" y="630290"/>
            <a:ext cx="8280400" cy="1079500"/>
          </a:xfrm>
        </p:spPr>
        <p:txBody>
          <a:bodyPr/>
          <a:lstStyle/>
          <a:p>
            <a:pPr lvl="0" algn="ctr"/>
            <a:r>
              <a:rPr lang="en-US" sz="2800"/>
              <a:t>Osmjeh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2514" y="1709790"/>
            <a:ext cx="8280400" cy="450056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hr-HR" alt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Izražava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interes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pažnju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drugoj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osobi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Iskreni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smiješak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otvoreno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upućen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drugoj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osobi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govori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457200" lvl="0" indent="-457200">
              <a:buFont typeface="Wingdings" panose="05000000000000000000" charset="0"/>
              <a:buChar char="Ø"/>
              <a:tabLst>
                <a:tab pos="481965" algn="l"/>
                <a:tab pos="482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smo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zadovoljni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sobom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svojom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okolinom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Font typeface="Wingdings" panose="05000000000000000000" charset="0"/>
              <a:buChar char="Ø"/>
              <a:tabLst>
                <a:tab pos="481965" algn="l"/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puni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energije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smo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spremni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koristiti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za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ophođenje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drugima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53143" y="1065937"/>
            <a:ext cx="8280400" cy="450056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Smiješak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zarazan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on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prenosi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druge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osobe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Vaš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vedar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izraz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smiješak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upućen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drugoj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osobi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(makar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uz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svjesni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napor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odrazit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će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raspoloženje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osobe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njeno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će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raspoloženje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prijeći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vas,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koristeći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tako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vama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0" y="3888000"/>
            <a:ext cx="3139559" cy="335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2756" y="660435"/>
            <a:ext cx="8280400" cy="1079500"/>
          </a:xfrm>
        </p:spPr>
        <p:txBody>
          <a:bodyPr/>
          <a:lstStyle/>
          <a:p>
            <a:pPr marL="2046605" marR="5080" lvl="0" indent="-932815" algn="l">
              <a:spcBef>
                <a:spcPts val="105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Obilježja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neverbalne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komunikacije</a:t>
            </a:r>
            <a:endParaRPr lang="en-US" sz="2800" dirty="0">
              <a:solidFill>
                <a:srgbClr val="000000"/>
              </a:solidFill>
              <a:latin typeface="Calibri" panose="020F050202020403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2224" y="1739935"/>
            <a:ext cx="8280400" cy="4500562"/>
          </a:xfrm>
        </p:spPr>
        <p:txBody>
          <a:bodyPr/>
          <a:lstStyle/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Snažnija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Neposrednija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Manje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kontrolirana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Manje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namjerna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Više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govori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osobi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Ponekad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nejednoznačna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6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Više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joj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vjeruje</a:t>
            </a:r>
            <a:endParaRPr lang="en-US"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85222" y="667005"/>
            <a:ext cx="8280400" cy="1079500"/>
          </a:xfrm>
        </p:spPr>
        <p:txBody>
          <a:bodyPr/>
          <a:lstStyle/>
          <a:p>
            <a:pPr marL="12700" marR="5080" lvl="0">
              <a:spcBef>
                <a:spcPts val="265"/>
              </a:spcBef>
            </a:pP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Neverbalni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feedback: 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pokazujemo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slušamo</a:t>
            </a:r>
            <a:endParaRPr lang="en-US" sz="2800" dirty="0">
              <a:solidFill>
                <a:srgbClr val="000000"/>
              </a:solidFill>
              <a:latin typeface="Calibri" panose="020F0502020204030204" pitchFamily="18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224000" y="1584000"/>
            <a:ext cx="7632000" cy="500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 dirty="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920" y="4753440"/>
            <a:ext cx="1513080" cy="430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700" marR="0" lvl="0" indent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hr-HR" sz="2400" b="0" i="0" u="none" strike="noStrike" kern="1200" spc="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govornica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6000" y="4752000"/>
            <a:ext cx="1055880" cy="430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700" marR="0" lvl="0" indent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hr-HR" sz="2400" b="0" i="0" u="none" strike="noStrike" kern="1200" spc="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slušač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0960" y="4194360"/>
            <a:ext cx="1283040" cy="486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700" marR="0" lvl="0" indent="0" hangingPunct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hr-HR" sz="2800" b="0" i="0" u="none" strike="noStrike" kern="1200" spc="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poruka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6000" y="5182560"/>
            <a:ext cx="1349640" cy="1349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>
                <a:tab pos="235585" algn="l"/>
              </a:tabLst>
            </a:pPr>
            <a:r>
              <a:rPr lang="hr-HR" sz="2800" b="0" i="0" u="none" strike="noStrike" kern="1200" spc="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držanje</a:t>
            </a:r>
          </a:p>
          <a:p>
            <a:pPr marL="0" marR="0" lvl="0" indent="0" hangingPunct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>
                <a:tab pos="235585" algn="l"/>
              </a:tabLst>
            </a:pPr>
            <a:r>
              <a:rPr lang="hr-HR" sz="2800" b="0" i="0" u="none" strike="noStrike" kern="1200" spc="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oči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>
                <a:tab pos="235585" algn="l"/>
              </a:tabLst>
            </a:pPr>
            <a:r>
              <a:rPr lang="hr-HR" sz="2800" b="0" i="0" u="none" strike="noStrike" kern="1200" spc="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0625" y="5182560"/>
            <a:ext cx="2304000" cy="1170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065" marR="5080" lvl="0" indent="0" algn="ctr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hr-HR" sz="2000" b="1" i="0" u="none" strike="noStrike" kern="1200" spc="0" dirty="0">
              <a:ln>
                <a:noFill/>
              </a:ln>
              <a:solidFill>
                <a:srgbClr val="FFFFFF"/>
              </a:solidFill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8612800-675F-EC07-0237-B9B3A6BE9B57}"/>
              </a:ext>
            </a:extLst>
          </p:cNvPr>
          <p:cNvSpPr txBox="1"/>
          <p:nvPr/>
        </p:nvSpPr>
        <p:spPr>
          <a:xfrm>
            <a:off x="2144208" y="6736886"/>
            <a:ext cx="55165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lvl="0" indent="0" algn="ctr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hr-HR" sz="18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Slušamo ušima ali  drugi procjenjuju  slušanje po našim  očima</a:t>
            </a:r>
            <a:r>
              <a:rPr lang="hr-HR" sz="20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!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FE41C5D-AE1D-0D3A-1ED1-B75FFB5A1E36}"/>
              </a:ext>
            </a:extLst>
          </p:cNvPr>
          <p:cNvSpPr txBox="1"/>
          <p:nvPr/>
        </p:nvSpPr>
        <p:spPr>
          <a:xfrm>
            <a:off x="823965" y="984738"/>
            <a:ext cx="82195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prvom se susretu s nepoznatim osobama o njima zaključuje prvenstveno temeljem govora tijela.</a:t>
            </a:r>
          </a:p>
          <a:p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Smatra se da 60-70% zaključaka o drugoj osobi temelji na njezinom govoru tijela.  </a:t>
            </a:r>
          </a:p>
          <a:p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Ljudi nisu svjesni upućivanja vlastitih neverbalnih signala, dok relativno dobro uočavaju signale drugih.</a:t>
            </a:r>
          </a:p>
          <a:p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poslovnim je situacijama za čuvare ili zaštitare od velike važnosti točno opažati, zamjećivati i ispravno tumačiti neverbalne signale. </a:t>
            </a:r>
          </a:p>
        </p:txBody>
      </p:sp>
    </p:spTree>
    <p:extLst>
      <p:ext uri="{BB962C8B-B14F-4D97-AF65-F5344CB8AC3E}">
        <p14:creationId xmlns:p14="http://schemas.microsoft.com/office/powerpoint/2010/main" val="14241939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45028" y="559951"/>
            <a:ext cx="8280400" cy="1079500"/>
          </a:xfrm>
        </p:spPr>
        <p:txBody>
          <a:bodyPr/>
          <a:lstStyle/>
          <a:p>
            <a:pPr lvl="0"/>
            <a:r>
              <a:rPr lang="en-US" sz="3600" dirty="0">
                <a:latin typeface="Times New Roman" panose="02020603050405020304" pitchFamily="18"/>
              </a:rPr>
              <a:t>PONAŠANJE NA RADNOM MJESTU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142" y="1889178"/>
            <a:ext cx="8280400" cy="4403725"/>
          </a:xfrm>
        </p:spPr>
        <p:txBody>
          <a:bodyPr>
            <a:normAutofit fontScale="925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Čuvar</a:t>
            </a:r>
            <a:r>
              <a:rPr lang="en-US" sz="2400" dirty="0">
                <a:latin typeface="Times New Roman" panose="02020603050405020304" pitchFamily="18"/>
              </a:rPr>
              <a:t>/</a:t>
            </a:r>
            <a:r>
              <a:rPr lang="en-US" sz="2400" dirty="0" err="1">
                <a:latin typeface="Times New Roman" panose="02020603050405020304" pitchFamily="18"/>
              </a:rPr>
              <a:t>zaštitar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prva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osoba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susrećemo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ulasku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neku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javnu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ustanovu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poduzeće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dr.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stoga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vrlo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važan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čimbenik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predstavljanju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radne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sredine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kojoj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radi</a:t>
            </a:r>
            <a:r>
              <a:rPr lang="en-US" sz="2400" dirty="0">
                <a:latin typeface="Times New Roman" panose="02020603050405020304" pitchFamily="18"/>
              </a:rPr>
              <a:t>. On je </a:t>
            </a:r>
            <a:r>
              <a:rPr lang="en-US" sz="2400" dirty="0" err="1">
                <a:latin typeface="Times New Roman" panose="02020603050405020304" pitchFamily="18"/>
              </a:rPr>
              <a:t>osoba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dočekuje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stranku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pozdravlja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upućuje</a:t>
            </a:r>
            <a:r>
              <a:rPr lang="en-US" sz="2400" dirty="0">
                <a:latin typeface="Times New Roman" panose="02020603050405020304" pitchFamily="18"/>
              </a:rPr>
              <a:t>  </a:t>
            </a:r>
            <a:r>
              <a:rPr lang="en-US" sz="2400" dirty="0" err="1">
                <a:latin typeface="Times New Roman" panose="02020603050405020304" pitchFamily="18"/>
              </a:rPr>
              <a:t>tamo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gdje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stranka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želi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ići</a:t>
            </a:r>
            <a:r>
              <a:rPr lang="en-US" sz="2400" dirty="0">
                <a:latin typeface="Times New Roman" panose="02020603050405020304" pitchFamily="18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Mora </a:t>
            </a:r>
            <a:r>
              <a:rPr lang="en-US" sz="2400" dirty="0" err="1">
                <a:latin typeface="Times New Roman" panose="02020603050405020304" pitchFamily="18"/>
              </a:rPr>
              <a:t>pri</a:t>
            </a:r>
            <a:r>
              <a:rPr lang="en-US" sz="2400" dirty="0">
                <a:latin typeface="Times New Roman" panose="02020603050405020304" pitchFamily="18"/>
              </a:rPr>
              <a:t> tome </a:t>
            </a:r>
            <a:r>
              <a:rPr lang="en-US" sz="2400" dirty="0" err="1">
                <a:latin typeface="Times New Roman" panose="02020603050405020304" pitchFamily="18"/>
              </a:rPr>
              <a:t>imati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razumjevanja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uljudno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objasniti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kako</a:t>
            </a:r>
            <a:r>
              <a:rPr lang="en-US" sz="2400" dirty="0">
                <a:latin typeface="Times New Roman" panose="02020603050405020304" pitchFamily="18"/>
              </a:rPr>
              <a:t> da </a:t>
            </a:r>
            <a:r>
              <a:rPr lang="en-US" sz="2400" dirty="0" err="1">
                <a:latin typeface="Times New Roman" panose="02020603050405020304" pitchFamily="18"/>
              </a:rPr>
              <a:t>dobije</a:t>
            </a:r>
            <a:r>
              <a:rPr lang="en-US" sz="2400" dirty="0">
                <a:latin typeface="Times New Roman" panose="02020603050405020304" pitchFamily="18"/>
              </a:rPr>
              <a:t> ono </a:t>
            </a:r>
            <a:r>
              <a:rPr lang="en-US" sz="2400" dirty="0" err="1">
                <a:latin typeface="Times New Roman" panose="02020603050405020304" pitchFamily="18"/>
              </a:rPr>
              <a:t>što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želi</a:t>
            </a:r>
            <a:r>
              <a:rPr lang="en-US" sz="2400" dirty="0">
                <a:latin typeface="Times New Roman" panose="02020603050405020304" pitchFamily="18"/>
              </a:rPr>
              <a:t>. </a:t>
            </a:r>
            <a:r>
              <a:rPr lang="en-US" sz="2400" dirty="0" err="1">
                <a:latin typeface="Times New Roman" panose="02020603050405020304" pitchFamily="18"/>
              </a:rPr>
              <a:t>Ponekad</a:t>
            </a:r>
            <a:r>
              <a:rPr lang="en-US" sz="2400" dirty="0">
                <a:latin typeface="Times New Roman" panose="02020603050405020304" pitchFamily="18"/>
              </a:rPr>
              <a:t> je to </a:t>
            </a:r>
            <a:r>
              <a:rPr lang="en-US" sz="2400" dirty="0" err="1">
                <a:latin typeface="Times New Roman" panose="02020603050405020304" pitchFamily="18"/>
              </a:rPr>
              <a:t>vrlo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teško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jer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čuvari</a:t>
            </a:r>
            <a:r>
              <a:rPr lang="en-US" sz="2400" dirty="0">
                <a:latin typeface="Times New Roman" panose="02020603050405020304" pitchFamily="18"/>
              </a:rPr>
              <a:t>/</a:t>
            </a:r>
            <a:r>
              <a:rPr lang="en-US" sz="2400" dirty="0" err="1">
                <a:latin typeface="Times New Roman" panose="02020603050405020304" pitchFamily="18"/>
              </a:rPr>
              <a:t>zaštitari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često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obraćaju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osobama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ni</a:t>
            </a:r>
            <a:r>
              <a:rPr lang="en-US" sz="2400" dirty="0">
                <a:latin typeface="Times New Roman" panose="02020603050405020304" pitchFamily="18"/>
              </a:rPr>
              <a:t> same ne </a:t>
            </a:r>
            <a:r>
              <a:rPr lang="en-US" sz="2400" dirty="0" err="1">
                <a:latin typeface="Times New Roman" panose="02020603050405020304" pitchFamily="18"/>
              </a:rPr>
              <a:t>znaju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što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zapravo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trebaju</a:t>
            </a:r>
            <a:r>
              <a:rPr lang="en-US" sz="2400" dirty="0">
                <a:latin typeface="Times New Roman" panose="02020603050405020304" pitchFamily="18"/>
              </a:rPr>
              <a:t>, a </a:t>
            </a:r>
            <a:r>
              <a:rPr lang="en-US" sz="2400" dirty="0" err="1">
                <a:latin typeface="Times New Roman" panose="02020603050405020304" pitchFamily="18"/>
              </a:rPr>
              <a:t>uz</a:t>
            </a:r>
            <a:r>
              <a:rPr lang="en-US" sz="2400" dirty="0">
                <a:latin typeface="Times New Roman" panose="02020603050405020304" pitchFamily="18"/>
              </a:rPr>
              <a:t> to </a:t>
            </a:r>
            <a:r>
              <a:rPr lang="en-US" sz="2400" dirty="0" err="1">
                <a:latin typeface="Times New Roman" panose="02020603050405020304" pitchFamily="18"/>
              </a:rPr>
              <a:t>su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još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vrlo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nervozne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ljute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nešto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boli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ili</a:t>
            </a:r>
            <a:r>
              <a:rPr lang="en-US" sz="2400" dirty="0">
                <a:latin typeface="Times New Roman" panose="02020603050405020304" pitchFamily="18"/>
              </a:rPr>
              <a:t>…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Brojni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razlozi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radi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kakvih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čuvar</a:t>
            </a:r>
            <a:r>
              <a:rPr lang="en-US" sz="2400" dirty="0">
                <a:latin typeface="Times New Roman" panose="02020603050405020304" pitchFamily="18"/>
              </a:rPr>
              <a:t>/</a:t>
            </a:r>
            <a:r>
              <a:rPr lang="en-US" sz="2400" dirty="0" err="1">
                <a:latin typeface="Times New Roman" panose="02020603050405020304" pitchFamily="18"/>
              </a:rPr>
              <a:t>zaštitar</a:t>
            </a:r>
            <a:r>
              <a:rPr lang="en-US" sz="2400" dirty="0">
                <a:latin typeface="Times New Roman" panose="02020603050405020304" pitchFamily="18"/>
              </a:rPr>
              <a:t> mora </a:t>
            </a:r>
            <a:r>
              <a:rPr lang="en-US" sz="2400" dirty="0" err="1">
                <a:latin typeface="Times New Roman" panose="02020603050405020304" pitchFamily="18"/>
              </a:rPr>
              <a:t>biti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strpljiva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staložena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kulturna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uljudna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osoba</a:t>
            </a:r>
            <a:r>
              <a:rPr lang="en-US" sz="2400" dirty="0">
                <a:latin typeface="Times New Roman" panose="02020603050405020304" pitchFamily="18"/>
              </a:rPr>
              <a:t>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63191" y="743020"/>
            <a:ext cx="8278813" cy="5257800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2400" dirty="0" err="1">
                <a:latin typeface="Times New Roman" panose="02020603050405020304" pitchFamily="18"/>
              </a:rPr>
              <a:t>zaštitar</a:t>
            </a:r>
            <a:r>
              <a:rPr lang="en-US" sz="2400" dirty="0">
                <a:latin typeface="Times New Roman" panose="02020603050405020304" pitchFamily="18"/>
              </a:rPr>
              <a:t>/</a:t>
            </a:r>
            <a:r>
              <a:rPr lang="en-US" sz="2400" dirty="0" err="1">
                <a:latin typeface="Times New Roman" panose="02020603050405020304" pitchFamily="18"/>
              </a:rPr>
              <a:t>čuvar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svojim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držanjem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ponašanjem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određuje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smjer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komnikacije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strankom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pri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čemu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važno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svaki</a:t>
            </a:r>
            <a:r>
              <a:rPr lang="en-US" sz="2400" dirty="0">
                <a:latin typeface="Times New Roman" panose="02020603050405020304" pitchFamily="18"/>
              </a:rPr>
              <a:t> put je </a:t>
            </a:r>
            <a:r>
              <a:rPr lang="en-US" sz="2400" dirty="0" err="1">
                <a:latin typeface="Times New Roman" panose="02020603050405020304" pitchFamily="18"/>
              </a:rPr>
              <a:t>usmjeriti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pozitivnom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smjeru</a:t>
            </a:r>
            <a:r>
              <a:rPr lang="en-US" sz="2400" dirty="0">
                <a:latin typeface="Times New Roman" panose="02020603050405020304" pitchFamily="18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to </a:t>
            </a:r>
            <a:r>
              <a:rPr lang="en-US" sz="2400" dirty="0" err="1">
                <a:latin typeface="Times New Roman" panose="02020603050405020304" pitchFamily="18"/>
              </a:rPr>
              <a:t>uvelike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ovisi</a:t>
            </a:r>
            <a:r>
              <a:rPr lang="en-US" sz="2400" dirty="0">
                <a:latin typeface="Times New Roman" panose="02020603050405020304" pitchFamily="18"/>
              </a:rPr>
              <a:t> o </a:t>
            </a:r>
            <a:r>
              <a:rPr lang="en-US" sz="2400" dirty="0" err="1">
                <a:latin typeface="Times New Roman" panose="02020603050405020304" pitchFamily="18"/>
              </a:rPr>
              <a:t>komunikacijskim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vještinama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obrazovanju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životnom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iskustvu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slušanju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sugovornika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mudrosti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čuvara</a:t>
            </a:r>
            <a:r>
              <a:rPr lang="en-US" sz="2400" dirty="0">
                <a:latin typeface="Times New Roman" panose="02020603050405020304" pitchFamily="18"/>
              </a:rPr>
              <a:t>/</a:t>
            </a:r>
            <a:r>
              <a:rPr lang="en-US" sz="2400" dirty="0" err="1">
                <a:latin typeface="Times New Roman" panose="02020603050405020304" pitchFamily="18"/>
              </a:rPr>
              <a:t>zaštitara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 err="1">
                <a:latin typeface="Times New Roman" panose="02020603050405020304" pitchFamily="18"/>
              </a:rPr>
              <a:t>ugodnom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komnikacijom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čovjek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drugima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može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dati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znatnu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moralnu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podršku</a:t>
            </a:r>
            <a:r>
              <a:rPr lang="en-US" sz="2400" dirty="0">
                <a:latin typeface="Times New Roman" panose="02020603050405020304" pitchFamily="18"/>
              </a:rPr>
              <a:t>. U </a:t>
            </a:r>
            <a:r>
              <a:rPr lang="en-US" sz="2400" dirty="0" err="1">
                <a:latin typeface="Times New Roman" panose="02020603050405020304" pitchFamily="18"/>
              </a:rPr>
              <a:t>doba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kada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može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susresti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bezbroj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djece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odraslih</a:t>
            </a:r>
            <a:r>
              <a:rPr lang="en-US" sz="2400" dirty="0">
                <a:latin typeface="Times New Roman" panose="02020603050405020304" pitchFamily="18"/>
              </a:rPr>
              <a:t> bez </a:t>
            </a:r>
            <a:r>
              <a:rPr lang="en-US" sz="2400" dirty="0" err="1">
                <a:latin typeface="Times New Roman" panose="02020603050405020304" pitchFamily="18"/>
              </a:rPr>
              <a:t>obitelji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doma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invalida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nije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lako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naići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osobu</a:t>
            </a:r>
            <a:r>
              <a:rPr lang="en-US" sz="2400" dirty="0">
                <a:latin typeface="Times New Roman" panose="02020603050405020304" pitchFamily="18"/>
              </a:rPr>
              <a:t> od </a:t>
            </a:r>
            <a:r>
              <a:rPr lang="en-US" sz="2400" dirty="0" err="1">
                <a:latin typeface="Times New Roman" panose="02020603050405020304" pitchFamily="18"/>
              </a:rPr>
              <a:t>povjerenja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korektnu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koja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može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dati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savjet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pravu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uputu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400" dirty="0">
                <a:latin typeface="Times New Roman" panose="02020603050405020304" pitchFamily="18"/>
              </a:rPr>
              <a:t>b</a:t>
            </a:r>
            <a:r>
              <a:rPr lang="en-US" sz="2400" dirty="0" err="1">
                <a:latin typeface="Times New Roman" panose="02020603050405020304" pitchFamily="18"/>
              </a:rPr>
              <a:t>iti</a:t>
            </a:r>
            <a:r>
              <a:rPr lang="en-US" sz="2400" dirty="0">
                <a:latin typeface="Times New Roman" panose="02020603050405020304" pitchFamily="18"/>
              </a:rPr>
              <a:t> dobro </a:t>
            </a:r>
            <a:r>
              <a:rPr lang="en-US" sz="2400" dirty="0" err="1">
                <a:latin typeface="Times New Roman" panose="02020603050405020304" pitchFamily="18"/>
              </a:rPr>
              <a:t>primljen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naići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razumjevanje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ljudsku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toplinu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veliko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zadovoljstvo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ugodno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iskustvo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životu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svakog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pojedinca</a:t>
            </a:r>
            <a:r>
              <a:rPr lang="en-US" sz="2400" dirty="0">
                <a:latin typeface="Times New Roman" panose="02020603050405020304" pitchFamily="18"/>
              </a:rPr>
              <a:t>. </a:t>
            </a:r>
            <a:r>
              <a:rPr lang="en-US" sz="2400" dirty="0" err="1">
                <a:latin typeface="Times New Roman" panose="02020603050405020304" pitchFamily="18"/>
              </a:rPr>
              <a:t>Stoga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radno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mjesto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čuvara</a:t>
            </a:r>
            <a:r>
              <a:rPr lang="en-US" sz="2400" dirty="0">
                <a:latin typeface="Times New Roman" panose="02020603050405020304" pitchFamily="18"/>
              </a:rPr>
              <a:t>/</a:t>
            </a:r>
            <a:r>
              <a:rPr lang="en-US" sz="2400" dirty="0" err="1">
                <a:latin typeface="Times New Roman" panose="02020603050405020304" pitchFamily="18"/>
              </a:rPr>
              <a:t>zaštitara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smatra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odgovornim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od </a:t>
            </a:r>
            <a:r>
              <a:rPr lang="en-US" sz="2400" dirty="0" err="1">
                <a:latin typeface="Times New Roman" panose="02020603050405020304" pitchFamily="18"/>
              </a:rPr>
              <a:t>velike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važnosti</a:t>
            </a:r>
            <a:endParaRPr lang="en-US" sz="24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3191" y="459468"/>
            <a:ext cx="8280400" cy="1079500"/>
          </a:xfrm>
        </p:spPr>
        <p:txBody>
          <a:bodyPr/>
          <a:lstStyle/>
          <a:p>
            <a:pPr lvl="0" algn="ctr"/>
            <a:r>
              <a:rPr lang="hr-HR" altLang="en-US" sz="3200" b="1" i="1" dirty="0">
                <a:latin typeface="Times New Roman" panose="02020603050405020304" pitchFamily="18"/>
              </a:rPr>
              <a:t>Držanje i ponašanje čuvara/zaštitara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3191" y="1879129"/>
            <a:ext cx="8280400" cy="4384675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600" dirty="0">
                <a:latin typeface="Times New Roman" panose="02020603050405020304" pitchFamily="18"/>
              </a:rPr>
              <a:t>  </a:t>
            </a:r>
            <a:r>
              <a:rPr lang="en-US" sz="2600" dirty="0" err="1">
                <a:latin typeface="Times New Roman" panose="02020603050405020304" pitchFamily="18"/>
              </a:rPr>
              <a:t>Čuvar</a:t>
            </a:r>
            <a:r>
              <a:rPr lang="en-US" sz="2600" dirty="0">
                <a:latin typeface="Times New Roman" panose="02020603050405020304" pitchFamily="18"/>
              </a:rPr>
              <a:t>/</a:t>
            </a:r>
            <a:r>
              <a:rPr lang="en-US" sz="2600" dirty="0" err="1">
                <a:latin typeface="Times New Roman" panose="02020603050405020304" pitchFamily="18"/>
              </a:rPr>
              <a:t>zaštitar</a:t>
            </a:r>
            <a:r>
              <a:rPr lang="en-US" sz="2600" dirty="0">
                <a:latin typeface="Times New Roman" panose="02020603050405020304" pitchFamily="18"/>
              </a:rPr>
              <a:t> “</a:t>
            </a:r>
            <a:r>
              <a:rPr lang="en-US" sz="2600" dirty="0" err="1">
                <a:latin typeface="Times New Roman" panose="02020603050405020304" pitchFamily="18"/>
              </a:rPr>
              <a:t>zrcalo</a:t>
            </a:r>
            <a:r>
              <a:rPr lang="en-US" sz="2600" dirty="0">
                <a:latin typeface="Times New Roman" panose="02020603050405020304" pitchFamily="18"/>
              </a:rPr>
              <a:t>” je </a:t>
            </a:r>
            <a:r>
              <a:rPr lang="en-US" sz="2600" dirty="0" err="1">
                <a:latin typeface="Times New Roman" panose="02020603050405020304" pitchFamily="18"/>
              </a:rPr>
              <a:t>radne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sredine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kojoj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radi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prva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osoba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susrećemo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kada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nam</a:t>
            </a:r>
            <a:r>
              <a:rPr lang="en-US" sz="2600" dirty="0">
                <a:latin typeface="Times New Roman" panose="02020603050405020304" pitchFamily="18"/>
              </a:rPr>
              <a:t> je </a:t>
            </a:r>
            <a:r>
              <a:rPr lang="en-US" sz="2600" dirty="0" err="1">
                <a:latin typeface="Times New Roman" panose="02020603050405020304" pitchFamily="18"/>
              </a:rPr>
              <a:t>nužna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usluga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neke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ustanove</a:t>
            </a:r>
            <a:r>
              <a:rPr lang="en-US" sz="2600" dirty="0">
                <a:latin typeface="Times New Roman" panose="02020603050405020304" pitchFamily="18"/>
              </a:rPr>
              <a:t>, pa se od </a:t>
            </a:r>
            <a:r>
              <a:rPr lang="en-US" sz="2600" dirty="0" err="1">
                <a:latin typeface="Times New Roman" panose="02020603050405020304" pitchFamily="18"/>
              </a:rPr>
              <a:t>njega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očekuje</a:t>
            </a:r>
            <a:r>
              <a:rPr lang="en-US" sz="2600" dirty="0">
                <a:latin typeface="Times New Roman" panose="02020603050405020304" pitchFamily="18"/>
              </a:rPr>
              <a:t>: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pitchFamily="18"/>
              </a:rPr>
              <a:t>uljudno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ponašanje</a:t>
            </a:r>
            <a:r>
              <a:rPr lang="en-US" sz="2600" dirty="0">
                <a:latin typeface="Times New Roman" panose="02020603050405020304" pitchFamily="18"/>
              </a:rPr>
              <a:t>,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pitchFamily="18"/>
              </a:rPr>
              <a:t>kulturno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komuniciranje</a:t>
            </a:r>
            <a:r>
              <a:rPr lang="en-US" sz="2600" dirty="0">
                <a:latin typeface="Times New Roman" panose="02020603050405020304" pitchFamily="18"/>
              </a:rPr>
              <a:t>,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pitchFamily="18"/>
              </a:rPr>
              <a:t>motiviranost</a:t>
            </a:r>
            <a:r>
              <a:rPr lang="en-US" sz="2600" dirty="0">
                <a:latin typeface="Times New Roman" panose="02020603050405020304" pitchFamily="18"/>
              </a:rPr>
              <a:t> za rad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pitchFamily="18"/>
              </a:rPr>
              <a:t>te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poslovno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ponašanje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odnosu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prema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strankama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ostalim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zaposlenicima</a:t>
            </a:r>
            <a:r>
              <a:rPr lang="en-US" sz="2600" dirty="0">
                <a:latin typeface="Times New Roman" panose="02020603050405020304" pitchFamily="18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7B03652-7EA3-C04C-DB03-01C7F2013D01}"/>
              </a:ext>
            </a:extLst>
          </p:cNvPr>
          <p:cNvSpPr txBox="1"/>
          <p:nvPr/>
        </p:nvSpPr>
        <p:spPr>
          <a:xfrm>
            <a:off x="793819" y="612950"/>
            <a:ext cx="8219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Čuvari i zaštitari su ovlašteni Zakonom o privatnoj zaštiti: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provjeravati i utvrditi identitet osoba koje ulaze, izlaze, kreću se ili zadržavaju u prostorima objekta koje štite, kao i u njihovom perimetru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ovlašteni su pregledavati osobe, predmete koje imaju uz sebe, kao i njihova vozila i davati odgovarajuća upozorenja i zapovjedi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pak događa nešto što može izravno ugroziti osobe i imovinu unutar štićenog objekta ili prostora, čuvari i zaštitari su, sukladno vlastitoj procjeni i razini danih ovlasti, dužni poduzeti mjere i radnje u cilju sprječavanja štetnog događaja (izdavanjem upozorenja ili zapovjedi, uporabom tjelesne snage, vatrenog oružja ili čuvarskog psa)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57104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50347" y="531889"/>
            <a:ext cx="8280400" cy="1079500"/>
          </a:xfrm>
        </p:spPr>
        <p:txBody>
          <a:bodyPr/>
          <a:lstStyle/>
          <a:p>
            <a:pPr marL="12700" lvl="0">
              <a:spcBef>
                <a:spcPts val="105"/>
              </a:spcBef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18"/>
              </a:rPr>
              <a:t>Slika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18"/>
              </a:rPr>
              <a:t>koju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18"/>
              </a:rPr>
              <a:t> vi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18"/>
              </a:rPr>
              <a:t>projicirate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18"/>
              </a:rPr>
              <a:t> ?!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75173" y="1818259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None/>
              <a:tabLst>
                <a:tab pos="356235" algn="l"/>
              </a:tabLst>
            </a:pPr>
            <a:r>
              <a:rPr lang="hr-HR" alt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Prvi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dojam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!?</a:t>
            </a:r>
          </a:p>
          <a:p>
            <a:pPr lvl="0">
              <a:buSzPct val="45000"/>
              <a:buFont typeface="StarSymbol"/>
              <a:buNone/>
              <a:tabLst>
                <a:tab pos="35623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Koliko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potrebno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?</a:t>
            </a:r>
          </a:p>
          <a:p>
            <a:pPr lvl="0">
              <a:tabLst>
                <a:tab pos="35623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…7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sekundi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?</a:t>
            </a:r>
          </a:p>
          <a:p>
            <a:pPr lvl="0">
              <a:tabLst>
                <a:tab pos="35623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…27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sekundi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?</a:t>
            </a:r>
          </a:p>
          <a:p>
            <a:pPr lvl="0">
              <a:tabLst>
                <a:tab pos="35623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…47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sekundi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5040000" y="2232000"/>
            <a:ext cx="3331800" cy="36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53627" y="660435"/>
            <a:ext cx="8280400" cy="1079500"/>
          </a:xfrm>
        </p:spPr>
        <p:txBody>
          <a:bodyPr/>
          <a:lstStyle/>
          <a:p>
            <a:pPr marL="12700" lvl="0">
              <a:spcBef>
                <a:spcPts val="105"/>
              </a:spcBef>
            </a:pPr>
            <a:r>
              <a:rPr lang="en-US" sz="3200" dirty="0">
                <a:solidFill>
                  <a:srgbClr val="000000"/>
                </a:solidFill>
                <a:cs typeface="Arial" panose="020B0604020202020204" pitchFamily="18"/>
              </a:rPr>
              <a:t>U </a:t>
            </a:r>
            <a:r>
              <a:rPr lang="en-US" sz="3200" dirty="0" err="1">
                <a:solidFill>
                  <a:srgbClr val="000000"/>
                </a:solidFill>
                <a:cs typeface="Arial" panose="020B0604020202020204" pitchFamily="18"/>
              </a:rPr>
              <a:t>samo</a:t>
            </a:r>
            <a:r>
              <a:rPr lang="en-US" sz="3200" dirty="0">
                <a:solidFill>
                  <a:srgbClr val="000000"/>
                </a:solidFill>
                <a:cs typeface="Arial" panose="020B0604020202020204" pitchFamily="18"/>
              </a:rPr>
              <a:t> 7 </a:t>
            </a:r>
            <a:r>
              <a:rPr lang="en-US" sz="3200" dirty="0" err="1">
                <a:solidFill>
                  <a:srgbClr val="000000"/>
                </a:solidFill>
                <a:cs typeface="Arial" panose="020B0604020202020204" pitchFamily="18"/>
              </a:rPr>
              <a:t>sekundi</a:t>
            </a:r>
            <a:endParaRPr lang="en-US" sz="32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979613"/>
            <a:ext cx="8280400" cy="4500562"/>
          </a:xfrm>
        </p:spPr>
        <p:txBody>
          <a:bodyPr/>
          <a:lstStyle/>
          <a:p>
            <a:pPr lvl="0">
              <a:tabLst>
                <a:tab pos="367157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Osoba će stvoriti mišljenje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560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 vama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560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 vašem radu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560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 organizaciji za koju radite</a:t>
            </a:r>
          </a:p>
        </p:txBody>
      </p:sp>
      <p:sp>
        <p:nvSpPr>
          <p:cNvPr id="4" name="object 4"/>
          <p:cNvSpPr/>
          <p:nvPr/>
        </p:nvSpPr>
        <p:spPr>
          <a:xfrm>
            <a:off x="6192000" y="1872000"/>
            <a:ext cx="2577599" cy="318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482" y="539750"/>
            <a:ext cx="9626321" cy="1079500"/>
          </a:xfrm>
        </p:spPr>
        <p:txBody>
          <a:bodyPr/>
          <a:lstStyle/>
          <a:p>
            <a:pPr marL="12700" lvl="0" algn="ctr">
              <a:spcBef>
                <a:spcPts val="100"/>
              </a:spcBef>
            </a:pP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Zato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ne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zaboravite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uzmite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obzir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1" y="1718268"/>
            <a:ext cx="10080625" cy="4761907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Nikada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ne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dobijete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drugu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priliku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da 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ostavite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dobar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prvi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 </a:t>
            </a:r>
            <a:r>
              <a:rPr lang="en-US" sz="3600" b="1" dirty="0" err="1">
                <a:solidFill>
                  <a:srgbClr val="6666FF"/>
                </a:solidFill>
                <a:cs typeface="Arial" panose="020B0604020202020204" pitchFamily="18"/>
              </a:rPr>
              <a:t>dojam</a:t>
            </a:r>
            <a:r>
              <a:rPr lang="en-US" sz="3600" b="1" dirty="0">
                <a:solidFill>
                  <a:srgbClr val="6666FF"/>
                </a:solidFill>
                <a:cs typeface="Arial" panose="020B0604020202020204" pitchFamily="18"/>
              </a:rPr>
              <a:t>!</a:t>
            </a:r>
          </a:p>
        </p:txBody>
      </p:sp>
      <p:sp>
        <p:nvSpPr>
          <p:cNvPr id="4" name="object 4"/>
          <p:cNvSpPr/>
          <p:nvPr/>
        </p:nvSpPr>
        <p:spPr>
          <a:xfrm>
            <a:off x="2802960" y="3240000"/>
            <a:ext cx="4613040" cy="310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91886" y="539750"/>
            <a:ext cx="8280400" cy="1079500"/>
          </a:xfrm>
        </p:spPr>
        <p:txBody>
          <a:bodyPr/>
          <a:lstStyle/>
          <a:p>
            <a:pPr marL="12700" lvl="0">
              <a:spcBef>
                <a:spcPts val="105"/>
              </a:spcBef>
            </a:pPr>
            <a:r>
              <a:rPr lang="en-US">
                <a:solidFill>
                  <a:srgbClr val="000000"/>
                </a:solidFill>
                <a:latin typeface="Calibri" panose="020F0502020204030204" pitchFamily="18"/>
              </a:rPr>
              <a:t>Komponente vašeg imidža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2805" y="1619250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3600" b="1" dirty="0" err="1">
                <a:solidFill>
                  <a:srgbClr val="000000"/>
                </a:solidFill>
                <a:cs typeface="Arial" panose="020B0604020202020204" pitchFamily="18"/>
              </a:rPr>
              <a:t>Vizualne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…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kako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izgledate</a:t>
            </a:r>
            <a:endParaRPr lang="en-US" sz="36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endParaRPr lang="en-US" sz="5250" dirty="0">
              <a:solidFill>
                <a:srgbClr val="000000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3600" b="1" dirty="0" err="1">
                <a:solidFill>
                  <a:srgbClr val="000000"/>
                </a:solidFill>
                <a:cs typeface="Arial" panose="020B0604020202020204" pitchFamily="18"/>
              </a:rPr>
              <a:t>Verbalne</a:t>
            </a:r>
            <a:r>
              <a:rPr lang="en-US" sz="36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….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riječi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koje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govorite</a:t>
            </a:r>
            <a:endParaRPr lang="en-US" sz="36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endParaRPr lang="en-US" sz="5250" dirty="0">
              <a:solidFill>
                <a:srgbClr val="000000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3600" b="1" dirty="0">
                <a:solidFill>
                  <a:srgbClr val="000000"/>
                </a:solidFill>
                <a:cs typeface="Arial" panose="020B0604020202020204" pitchFamily="18"/>
              </a:rPr>
              <a:t>Ton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…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kako</a:t>
            </a:r>
            <a:r>
              <a:rPr lang="en-US" sz="36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rial" panose="020B0604020202020204" pitchFamily="18"/>
              </a:rPr>
              <a:t>govorite</a:t>
            </a:r>
            <a:endParaRPr lang="en-US" sz="36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00112" y="570000"/>
            <a:ext cx="8280400" cy="1079500"/>
          </a:xfrm>
        </p:spPr>
        <p:txBody>
          <a:bodyPr/>
          <a:lstStyle/>
          <a:p>
            <a:pPr marL="2673985" marR="5080" lvl="0" indent="-2500630">
              <a:spcBef>
                <a:spcPts val="100"/>
              </a:spcBef>
            </a:pPr>
            <a:r>
              <a:rPr lang="en-US" sz="2800" dirty="0">
                <a:solidFill>
                  <a:srgbClr val="333399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Glavne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osobina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koje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utječu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</a:rPr>
              <a:t>percepciju</a:t>
            </a:r>
            <a:endParaRPr lang="en-US" sz="2800" dirty="0">
              <a:solidFill>
                <a:srgbClr val="000000"/>
              </a:solidFill>
              <a:latin typeface="Calibri" panose="020F050202020403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24625" y="1600829"/>
            <a:ext cx="8280400" cy="4829175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  <a:tabLst>
                <a:tab pos="544830" algn="l"/>
                <a:tab pos="5461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Jeste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18"/>
                <a:cs typeface="Times New Roman" panose="02020603050405020304" pitchFamily="18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.?</a:t>
            </a: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Čisti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Vjerodostojni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Uredni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/dobro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obučeni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Svestrani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Brzo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reagirate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Prijateljski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raspoloženi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Od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pomoći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njemu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kolegama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Suosjećajni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  <a:tabLst>
                <a:tab pos="9271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Pristojni</a:t>
            </a:r>
            <a:endParaRPr lang="en-US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9400" y="2015999"/>
            <a:ext cx="3126600" cy="340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65609" y="655637"/>
            <a:ext cx="8280400" cy="1079500"/>
          </a:xfrm>
        </p:spPr>
        <p:txBody>
          <a:bodyPr/>
          <a:lstStyle/>
          <a:p>
            <a:pPr lvl="0"/>
            <a:r>
              <a:rPr lang="en-US" sz="3600" b="1" i="1" dirty="0" err="1">
                <a:latin typeface="Times New Roman" panose="02020603050405020304" pitchFamily="18"/>
              </a:rPr>
              <a:t>Osobnost</a:t>
            </a:r>
            <a:r>
              <a:rPr lang="en-US" sz="3600" b="1" i="1" dirty="0">
                <a:latin typeface="Times New Roman" panose="02020603050405020304" pitchFamily="18"/>
              </a:rPr>
              <a:t> </a:t>
            </a:r>
            <a:r>
              <a:rPr lang="en-US" sz="3600" b="1" i="1" dirty="0" err="1">
                <a:latin typeface="Times New Roman" panose="02020603050405020304" pitchFamily="18"/>
              </a:rPr>
              <a:t>čuvara</a:t>
            </a:r>
            <a:r>
              <a:rPr lang="en-US" sz="3600" b="1" i="1" dirty="0">
                <a:latin typeface="Times New Roman" panose="02020603050405020304" pitchFamily="18"/>
              </a:rPr>
              <a:t>/</a:t>
            </a:r>
            <a:r>
              <a:rPr lang="en-US" sz="3600" b="1" i="1" dirty="0" err="1">
                <a:latin typeface="Times New Roman" panose="02020603050405020304" pitchFamily="18"/>
              </a:rPr>
              <a:t>zaštitara</a:t>
            </a:r>
            <a:endParaRPr lang="en-US" sz="3600" b="1" i="1" dirty="0">
              <a:latin typeface="Times New Roman" panose="020206030504050203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2660" y="1949468"/>
            <a:ext cx="8280400" cy="4384675"/>
          </a:xfrm>
        </p:spPr>
        <p:txBody>
          <a:bodyPr>
            <a:normAutofit/>
          </a:bodyPr>
          <a:lstStyle/>
          <a:p>
            <a:pPr marL="0" lvl="0" indent="0" algn="just">
              <a:buSzPct val="45000"/>
              <a:buNone/>
            </a:pPr>
            <a:r>
              <a:rPr lang="en-US" sz="2800" dirty="0">
                <a:latin typeface="Times New Roman" panose="02020603050405020304" pitchFamily="18"/>
              </a:rPr>
              <a:t>Da bi se </a:t>
            </a:r>
            <a:r>
              <a:rPr lang="en-US" sz="2800" dirty="0" err="1">
                <a:latin typeface="Times New Roman" panose="02020603050405020304" pitchFamily="18"/>
              </a:rPr>
              <a:t>osoba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zaposlila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radnom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mjestu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čuvar</a:t>
            </a:r>
            <a:r>
              <a:rPr lang="en-US" sz="2800" dirty="0">
                <a:latin typeface="Times New Roman" panose="02020603050405020304" pitchFamily="18"/>
              </a:rPr>
              <a:t>/</a:t>
            </a:r>
            <a:r>
              <a:rPr lang="en-US" sz="2800" dirty="0" err="1">
                <a:latin typeface="Times New Roman" panose="02020603050405020304" pitchFamily="18"/>
              </a:rPr>
              <a:t>zaštitar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osim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ispunjenja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zakonskih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uvjeta</a:t>
            </a:r>
            <a:r>
              <a:rPr lang="en-US" sz="2800" dirty="0">
                <a:latin typeface="Times New Roman" panose="02020603050405020304" pitchFamily="18"/>
              </a:rPr>
              <a:t>, mora </a:t>
            </a:r>
            <a:r>
              <a:rPr lang="en-US" sz="2800" dirty="0" err="1">
                <a:latin typeface="Times New Roman" panose="02020603050405020304" pitchFamily="18"/>
              </a:rPr>
              <a:t>voljeti</a:t>
            </a:r>
            <a:r>
              <a:rPr lang="en-US" sz="2800" dirty="0">
                <a:latin typeface="Times New Roman" panose="02020603050405020304" pitchFamily="18"/>
              </a:rPr>
              <a:t> rad s </a:t>
            </a:r>
            <a:r>
              <a:rPr lang="en-US" sz="2800" dirty="0" err="1">
                <a:latin typeface="Times New Roman" panose="02020603050405020304" pitchFamily="18"/>
              </a:rPr>
              <a:t>drugim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ljudima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imati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želju</a:t>
            </a:r>
            <a:r>
              <a:rPr lang="en-US" sz="2800" dirty="0">
                <a:latin typeface="Times New Roman" panose="02020603050405020304" pitchFamily="18"/>
              </a:rPr>
              <a:t> za </a:t>
            </a:r>
            <a:r>
              <a:rPr lang="en-US" sz="2800" dirty="0" err="1">
                <a:latin typeface="Times New Roman" panose="02020603050405020304" pitchFamily="18"/>
              </a:rPr>
              <a:t>upoznavanjem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novih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ljudi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biti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simpatična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ot</a:t>
            </a:r>
            <a:r>
              <a:rPr lang="hr-HR" altLang="en-US" sz="2800" dirty="0" err="1">
                <a:latin typeface="Times New Roman" panose="02020603050405020304" pitchFamily="18"/>
              </a:rPr>
              <a:t>vorena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točna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hr-HR" altLang="en-US" sz="2800" dirty="0">
                <a:latin typeface="Times New Roman" panose="02020603050405020304" pitchFamily="18"/>
              </a:rPr>
              <a:t>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biti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spremna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rješavati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nepredviđene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zadaće</a:t>
            </a:r>
            <a:r>
              <a:rPr lang="en-US" sz="2800" dirty="0">
                <a:latin typeface="Times New Roman" panose="02020603050405020304" pitchFamily="18"/>
              </a:rPr>
              <a:t> (</a:t>
            </a:r>
            <a:r>
              <a:rPr lang="en-US" sz="2800" dirty="0" err="1">
                <a:latin typeface="Times New Roman" panose="02020603050405020304" pitchFamily="18"/>
              </a:rPr>
              <a:t>poput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intervencije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određena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protupravna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ponašanja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stranaka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ili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zaposlenika</a:t>
            </a:r>
            <a:r>
              <a:rPr lang="en-US" sz="2800" dirty="0">
                <a:latin typeface="Times New Roman" panose="02020603050405020304" pitchFamily="18"/>
              </a:rPr>
              <a:t>)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02901" y="647177"/>
            <a:ext cx="8278813" cy="5881688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None/>
            </a:pPr>
            <a:r>
              <a:rPr lang="en-US" sz="2400" b="1" i="1" dirty="0" err="1">
                <a:latin typeface="Times New Roman" panose="02020603050405020304" pitchFamily="18"/>
              </a:rPr>
              <a:t>Temeljne</a:t>
            </a:r>
            <a:r>
              <a:rPr lang="en-US" sz="2400" b="1" i="1" dirty="0">
                <a:latin typeface="Times New Roman" panose="02020603050405020304" pitchFamily="18"/>
              </a:rPr>
              <a:t> </a:t>
            </a:r>
            <a:r>
              <a:rPr lang="en-US" sz="2400" b="1" i="1" dirty="0" err="1">
                <a:latin typeface="Times New Roman" panose="02020603050405020304" pitchFamily="18"/>
              </a:rPr>
              <a:t>vještine</a:t>
            </a:r>
            <a:r>
              <a:rPr lang="en-US" sz="2400" b="1" i="1" dirty="0">
                <a:latin typeface="Times New Roman" panose="02020603050405020304" pitchFamily="18"/>
              </a:rPr>
              <a:t> </a:t>
            </a:r>
            <a:r>
              <a:rPr lang="en-US" sz="2400" b="1" i="1" dirty="0" err="1">
                <a:latin typeface="Times New Roman" panose="02020603050405020304" pitchFamily="18"/>
              </a:rPr>
              <a:t>čuvara</a:t>
            </a:r>
            <a:r>
              <a:rPr lang="en-US" sz="2400" b="1" i="1" dirty="0">
                <a:latin typeface="Times New Roman" panose="02020603050405020304" pitchFamily="18"/>
              </a:rPr>
              <a:t>/</a:t>
            </a:r>
            <a:r>
              <a:rPr lang="en-US" sz="2400" b="1" i="1" dirty="0" err="1">
                <a:latin typeface="Times New Roman" panose="02020603050405020304" pitchFamily="18"/>
              </a:rPr>
              <a:t>zaštitara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en-US" sz="2400" dirty="0">
                <a:latin typeface="Times New Roman" panose="02020603050405020304" pitchFamily="18"/>
              </a:rPr>
              <a:t>1. </a:t>
            </a:r>
            <a:r>
              <a:rPr lang="en-US" sz="2400" dirty="0" err="1">
                <a:latin typeface="Times New Roman" panose="02020603050405020304" pitchFamily="18"/>
              </a:rPr>
              <a:t>pristup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odmjeren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ljubazan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spreman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pomoći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osjetljivost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probleme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stranaka</a:t>
            </a:r>
            <a:r>
              <a:rPr lang="en-US" sz="2400" dirty="0">
                <a:latin typeface="Times New Roman" panose="02020603050405020304" pitchFamily="18"/>
              </a:rPr>
              <a:t>,</a:t>
            </a:r>
          </a:p>
          <a:p>
            <a:pPr lvl="0">
              <a:buSzPct val="45000"/>
              <a:buFont typeface="StarSymbol"/>
              <a:buNone/>
            </a:pPr>
            <a:r>
              <a:rPr lang="en-US" sz="2400" dirty="0">
                <a:latin typeface="Times New Roman" panose="02020603050405020304" pitchFamily="18"/>
              </a:rPr>
              <a:t>2. </a:t>
            </a:r>
            <a:r>
              <a:rPr lang="en-US" sz="2400" dirty="0" err="1">
                <a:latin typeface="Times New Roman" panose="02020603050405020304" pitchFamily="18"/>
              </a:rPr>
              <a:t>sposobnost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pažljiva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strpljivog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slušanja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zahtjeva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molbi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en-US" sz="2400" dirty="0">
                <a:latin typeface="Times New Roman" panose="02020603050405020304" pitchFamily="18"/>
              </a:rPr>
              <a:t>3. </a:t>
            </a:r>
            <a:r>
              <a:rPr lang="en-US" sz="2400" dirty="0" err="1">
                <a:latin typeface="Times New Roman" panose="02020603050405020304" pitchFamily="18"/>
              </a:rPr>
              <a:t>jasnoća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vlastitog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govora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točnost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konkretnost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odnosu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sposobnost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glasnog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izražavanja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kako</a:t>
            </a:r>
            <a:r>
              <a:rPr lang="en-US" sz="2400" dirty="0">
                <a:latin typeface="Times New Roman" panose="02020603050405020304" pitchFamily="18"/>
              </a:rPr>
              <a:t> bi ga se </a:t>
            </a:r>
            <a:r>
              <a:rPr lang="en-US" sz="2400" dirty="0" err="1">
                <a:latin typeface="Times New Roman" panose="02020603050405020304" pitchFamily="18"/>
              </a:rPr>
              <a:t>čulo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en-US" sz="2400" dirty="0">
                <a:latin typeface="Times New Roman" panose="02020603050405020304" pitchFamily="18"/>
              </a:rPr>
              <a:t>4. </a:t>
            </a:r>
            <a:r>
              <a:rPr lang="en-US" sz="2400" dirty="0" err="1">
                <a:latin typeface="Times New Roman" panose="02020603050405020304" pitchFamily="18"/>
              </a:rPr>
              <a:t>sposobnost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zamjećivanja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brzog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reagiranja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okolnostima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kojima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zatekne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prepoznavanje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onog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što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događa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ali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hr-HR" altLang="en-US" sz="2400" dirty="0">
                <a:latin typeface="Times New Roman" panose="02020603050405020304" pitchFamily="18"/>
              </a:rPr>
              <a:t>i </a:t>
            </a:r>
            <a:r>
              <a:rPr lang="en-US" sz="2400" dirty="0" err="1">
                <a:latin typeface="Times New Roman" panose="02020603050405020304" pitchFamily="18"/>
              </a:rPr>
              <a:t>djelomična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predviđanja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onog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što</a:t>
            </a:r>
            <a:r>
              <a:rPr lang="en-US" sz="2400" dirty="0">
                <a:latin typeface="Times New Roman" panose="02020603050405020304" pitchFamily="18"/>
              </a:rPr>
              <a:t> bi se </a:t>
            </a:r>
            <a:r>
              <a:rPr lang="en-US" sz="2400" dirty="0" err="1">
                <a:latin typeface="Times New Roman" panose="02020603050405020304" pitchFamily="18"/>
              </a:rPr>
              <a:t>moglo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dogoditi</a:t>
            </a:r>
            <a:r>
              <a:rPr lang="en-US" sz="2400" dirty="0">
                <a:latin typeface="Times New Roman" panose="02020603050405020304" pitchFamily="18"/>
              </a:rPr>
              <a:t>, a </a:t>
            </a:r>
            <a:r>
              <a:rPr lang="en-US" sz="2400" dirty="0" err="1">
                <a:latin typeface="Times New Roman" panose="02020603050405020304" pitchFamily="18"/>
              </a:rPr>
              <a:t>ugrozilo</a:t>
            </a:r>
            <a:r>
              <a:rPr lang="en-US" sz="2400" dirty="0">
                <a:latin typeface="Times New Roman" panose="02020603050405020304" pitchFamily="18"/>
              </a:rPr>
              <a:t> bi </a:t>
            </a:r>
            <a:r>
              <a:rPr lang="en-US" sz="2400" dirty="0" err="1">
                <a:latin typeface="Times New Roman" panose="02020603050405020304" pitchFamily="18"/>
              </a:rPr>
              <a:t>njega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osobno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njegovu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radnu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sredinu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en-US" sz="2400" dirty="0">
                <a:latin typeface="Times New Roman" panose="02020603050405020304" pitchFamily="18"/>
              </a:rPr>
              <a:t>5. </a:t>
            </a:r>
            <a:r>
              <a:rPr lang="en-US" sz="2400" dirty="0" err="1">
                <a:latin typeface="Times New Roman" panose="02020603050405020304" pitchFamily="18"/>
              </a:rPr>
              <a:t>kontrolira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osjećaje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opasnim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prijetećim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okolnostima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en-US" sz="2400" dirty="0">
                <a:latin typeface="Times New Roman" panose="02020603050405020304" pitchFamily="18"/>
              </a:rPr>
              <a:t>6. </a:t>
            </a:r>
            <a:r>
              <a:rPr lang="en-US" sz="2400" dirty="0" err="1">
                <a:latin typeface="Times New Roman" panose="02020603050405020304" pitchFamily="18"/>
              </a:rPr>
              <a:t>spretnost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primjeni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svih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tehničkih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uređaja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kada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ustreba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brzo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reagirati</a:t>
            </a:r>
            <a:r>
              <a:rPr lang="en-US" sz="2400" dirty="0">
                <a:latin typeface="Times New Roman" panose="02020603050405020304" pitchFamily="18"/>
              </a:rPr>
              <a:t> (alarm, </a:t>
            </a:r>
            <a:r>
              <a:rPr lang="en-US" sz="2400" dirty="0" err="1">
                <a:latin typeface="Times New Roman" panose="02020603050405020304" pitchFamily="18"/>
              </a:rPr>
              <a:t>oružje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dr.)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1498" y="740821"/>
            <a:ext cx="10080625" cy="1079500"/>
          </a:xfrm>
        </p:spPr>
        <p:txBody>
          <a:bodyPr/>
          <a:lstStyle/>
          <a:p>
            <a:pPr lvl="0"/>
            <a:r>
              <a:rPr lang="en-US" sz="3200" b="1" i="1" dirty="0" err="1">
                <a:latin typeface="Times New Roman" panose="02020603050405020304" pitchFamily="18"/>
              </a:rPr>
              <a:t>Govorna</a:t>
            </a:r>
            <a:r>
              <a:rPr lang="en-US" sz="3200" b="1" i="1" dirty="0">
                <a:latin typeface="Times New Roman" panose="02020603050405020304" pitchFamily="18"/>
              </a:rPr>
              <a:t> </a:t>
            </a:r>
            <a:r>
              <a:rPr lang="en-US" sz="3200" b="1" i="1" dirty="0" err="1">
                <a:latin typeface="Times New Roman" panose="02020603050405020304" pitchFamily="18"/>
              </a:rPr>
              <a:t>komunikacija</a:t>
            </a:r>
            <a:r>
              <a:rPr lang="en-US" sz="3200" b="1" i="1" dirty="0">
                <a:latin typeface="Times New Roman" panose="02020603050405020304" pitchFamily="18"/>
              </a:rPr>
              <a:t> </a:t>
            </a:r>
            <a:r>
              <a:rPr lang="en-US" sz="3200" b="1" i="1" dirty="0" err="1">
                <a:latin typeface="Times New Roman" panose="02020603050405020304" pitchFamily="18"/>
              </a:rPr>
              <a:t>na</a:t>
            </a:r>
            <a:r>
              <a:rPr lang="en-US" sz="3200" b="1" i="1" dirty="0">
                <a:latin typeface="Times New Roman" panose="02020603050405020304" pitchFamily="18"/>
              </a:rPr>
              <a:t> </a:t>
            </a:r>
            <a:r>
              <a:rPr lang="en-US" sz="3200" b="1" i="1" dirty="0" err="1">
                <a:latin typeface="Times New Roman" panose="02020603050405020304" pitchFamily="18"/>
              </a:rPr>
              <a:t>radnom</a:t>
            </a:r>
            <a:r>
              <a:rPr lang="en-US" sz="3200" b="1" i="1" dirty="0">
                <a:latin typeface="Times New Roman" panose="02020603050405020304" pitchFamily="18"/>
              </a:rPr>
              <a:t> </a:t>
            </a:r>
            <a:r>
              <a:rPr lang="en-US" sz="3200" b="1" i="1" dirty="0" err="1">
                <a:latin typeface="Times New Roman" panose="02020603050405020304" pitchFamily="18"/>
              </a:rPr>
              <a:t>mjestu</a:t>
            </a:r>
            <a:endParaRPr lang="en-US" sz="3200" b="1" i="1" dirty="0">
              <a:latin typeface="Times New Roman" panose="020206030504050203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675" y="1999709"/>
            <a:ext cx="8280400" cy="4384675"/>
          </a:xfr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sz="2800" dirty="0" err="1">
                <a:latin typeface="Times New Roman" panose="02020603050405020304" pitchFamily="18"/>
              </a:rPr>
              <a:t>Čuvar</a:t>
            </a:r>
            <a:r>
              <a:rPr lang="en-US" sz="2800" dirty="0">
                <a:latin typeface="Times New Roman" panose="02020603050405020304" pitchFamily="18"/>
              </a:rPr>
              <a:t>/</a:t>
            </a:r>
            <a:r>
              <a:rPr lang="en-US" sz="2800" dirty="0" err="1">
                <a:latin typeface="Times New Roman" panose="02020603050405020304" pitchFamily="18"/>
              </a:rPr>
              <a:t>zaštitar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radnom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mjestu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komunicira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samo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književnom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hrvatskom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jeziku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ali</a:t>
            </a:r>
            <a:r>
              <a:rPr lang="en-US" sz="2800" dirty="0">
                <a:latin typeface="Times New Roman" panose="02020603050405020304" pitchFamily="18"/>
              </a:rPr>
              <a:t> je dobro </a:t>
            </a:r>
            <a:r>
              <a:rPr lang="en-US" sz="2800" dirty="0" err="1">
                <a:latin typeface="Times New Roman" panose="02020603050405020304" pitchFamily="18"/>
              </a:rPr>
              <a:t>znati</a:t>
            </a:r>
            <a:r>
              <a:rPr lang="en-US" sz="2800" dirty="0">
                <a:latin typeface="Times New Roman" panose="02020603050405020304" pitchFamily="18"/>
              </a:rPr>
              <a:t> se </a:t>
            </a:r>
            <a:r>
              <a:rPr lang="en-US" sz="2800" dirty="0" err="1">
                <a:latin typeface="Times New Roman" panose="02020603050405020304" pitchFamily="18"/>
              </a:rPr>
              <a:t>poslužiti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najmanje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jednim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stranim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jezikom</a:t>
            </a:r>
            <a:r>
              <a:rPr lang="en-US" sz="2800" dirty="0">
                <a:latin typeface="Times New Roman" panose="02020603050405020304" pitchFamily="18"/>
              </a:rPr>
              <a:t> (</a:t>
            </a:r>
            <a:r>
              <a:rPr lang="en-US" sz="2800" dirty="0" err="1">
                <a:latin typeface="Times New Roman" panose="02020603050405020304" pitchFamily="18"/>
              </a:rPr>
              <a:t>engleski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njemački</a:t>
            </a:r>
            <a:r>
              <a:rPr lang="en-US" sz="2800" dirty="0">
                <a:latin typeface="Times New Roman" panose="02020603050405020304" pitchFamily="18"/>
              </a:rPr>
              <a:t>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00112" y="565150"/>
            <a:ext cx="8280400" cy="1079500"/>
          </a:xfrm>
        </p:spPr>
        <p:txBody>
          <a:bodyPr/>
          <a:lstStyle/>
          <a:p>
            <a:pPr lvl="0" algn="ctr"/>
            <a:r>
              <a:rPr lang="hr-HR" altLang="en-US" sz="3200" b="1" i="1" dirty="0">
                <a:latin typeface="Times New Roman" panose="02020603050405020304" pitchFamily="18"/>
              </a:rPr>
              <a:t>Radni uvjeti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2805" y="1644650"/>
            <a:ext cx="8278813" cy="4719638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Radno mjesto č</a:t>
            </a:r>
            <a:r>
              <a:rPr lang="en-US" sz="2800" dirty="0" err="1">
                <a:latin typeface="Times New Roman" panose="02020603050405020304" pitchFamily="18"/>
              </a:rPr>
              <a:t>uvar</a:t>
            </a:r>
            <a:r>
              <a:rPr lang="hr-HR" altLang="en-US" sz="2800" dirty="0">
                <a:latin typeface="Times New Roman" panose="02020603050405020304" pitchFamily="18"/>
              </a:rPr>
              <a:t>a</a:t>
            </a:r>
            <a:r>
              <a:rPr lang="en-US" sz="2800" dirty="0">
                <a:latin typeface="Times New Roman" panose="02020603050405020304" pitchFamily="18"/>
              </a:rPr>
              <a:t>/</a:t>
            </a:r>
            <a:r>
              <a:rPr lang="en-US" sz="2800" dirty="0" err="1">
                <a:latin typeface="Times New Roman" panose="02020603050405020304" pitchFamily="18"/>
              </a:rPr>
              <a:t>zaštitar</a:t>
            </a:r>
            <a:r>
              <a:rPr lang="hr-HR" altLang="en-US" sz="2800" dirty="0">
                <a:latin typeface="Times New Roman" panose="02020603050405020304" pitchFamily="18"/>
              </a:rPr>
              <a:t>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hr-HR" altLang="en-US" sz="2800" dirty="0">
                <a:latin typeface="Times New Roman" panose="02020603050405020304" pitchFamily="18"/>
              </a:rPr>
              <a:t>(recepcija, vratarnica, čuvarnica i sl.) mora biti čisto i uredno.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čuvar/zaštitar mora biti odjeven u propisanu radnu odoru, koja treba biti čista i izglačana - to naravno, uključuje i redovitu osobnu higijenu i vrlo je važna pojedinost u komunikaciji sa strankama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odora je u djelatnosti privatne zaštite vrlo važna, ne samo zbog prepoznatljivosti i rada sa strankama i ostalim zaposlenicima, nego i zbog prevencijskog djelovanja radne odjeće na potencijalne napadače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00112" y="565150"/>
            <a:ext cx="8280400" cy="1079500"/>
          </a:xfrm>
        </p:spPr>
        <p:txBody>
          <a:bodyPr/>
          <a:lstStyle/>
          <a:p>
            <a:pPr lvl="0" algn="ctr"/>
            <a:r>
              <a:rPr lang="hr-HR" altLang="en-US" sz="3200" b="1" i="1" dirty="0">
                <a:latin typeface="Times New Roman" panose="02020603050405020304" pitchFamily="18"/>
              </a:rPr>
              <a:t>Komunikacija sa strankama i zaposlenicima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12466" y="1765230"/>
            <a:ext cx="8278813" cy="4719638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važno je stvoriti ugodno radno okruženje što pretpostavlja uljudnu komunikaciju i dobar odnos s kolegama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da bi komunikacija bila što kvalitetnija treba rabiti “četiri čarobne riječi” - molim, hvala, izvolite, oprostite, te komunicirati s osmjehom i strpljivo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čuvar/zaštitar treba pokušati naći najbolje moguće rješenje na obostrano zadovoljstvo 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svojim angažmanom čuvar/zaštitar osigurava “dobar glas” tvrtki u kojoj radi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795129"/>
            <a:ext cx="8280400" cy="5276850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Najveći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poslovnih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zaštitari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čuvari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zaposlenici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očekuju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međusobnom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ophođenju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očekuju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ljubaznost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pristojsnost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stručnost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reagiranje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82803" y="539750"/>
            <a:ext cx="9224387" cy="1079500"/>
          </a:xfrm>
        </p:spPr>
        <p:txBody>
          <a:bodyPr/>
          <a:lstStyle/>
          <a:p>
            <a:pPr lvl="0" algn="ctr"/>
            <a:r>
              <a:rPr lang="en-US" sz="3200" dirty="0" err="1"/>
              <a:t>Poželjna</a:t>
            </a:r>
            <a:r>
              <a:rPr lang="en-US" sz="3200" dirty="0"/>
              <a:t> </a:t>
            </a:r>
            <a:r>
              <a:rPr lang="en-US" sz="3200" dirty="0" err="1"/>
              <a:t>načela</a:t>
            </a:r>
            <a:r>
              <a:rPr lang="en-US" sz="3200" dirty="0"/>
              <a:t> </a:t>
            </a:r>
            <a:r>
              <a:rPr lang="en-US" sz="3200" dirty="0" err="1"/>
              <a:t>postupanja</a:t>
            </a:r>
            <a:r>
              <a:rPr lang="en-US" sz="3200" dirty="0"/>
              <a:t> </a:t>
            </a:r>
            <a:r>
              <a:rPr lang="en-US" sz="3200" dirty="0" err="1"/>
              <a:t>zaštitara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2803" y="1828887"/>
            <a:ext cx="8280400" cy="4500562"/>
          </a:xfrm>
        </p:spPr>
        <p:txBody>
          <a:bodyPr>
            <a:normAutofit/>
          </a:bodyPr>
          <a:lstStyle/>
          <a:p>
            <a:pPr marL="0" lvl="0" indent="0">
              <a:buSzPct val="45000"/>
              <a:buNone/>
            </a:pPr>
            <a:r>
              <a:rPr lang="en-US" sz="2400" dirty="0" err="1"/>
              <a:t>kultura</a:t>
            </a:r>
            <a:r>
              <a:rPr lang="en-US" sz="2400" dirty="0"/>
              <a:t> </a:t>
            </a:r>
            <a:r>
              <a:rPr lang="en-US" sz="2400" dirty="0" err="1"/>
              <a:t>ophođenja</a:t>
            </a:r>
            <a:r>
              <a:rPr lang="en-US" sz="2400" dirty="0"/>
              <a:t> –</a:t>
            </a:r>
          </a:p>
          <a:p>
            <a:pPr lvl="0">
              <a:buSzPct val="45000"/>
              <a:buFont typeface="StarSymbol"/>
              <a:buNone/>
            </a:pPr>
            <a:r>
              <a:rPr lang="hr-HR" sz="2400" dirty="0"/>
              <a:t>- </a:t>
            </a:r>
            <a:r>
              <a:rPr lang="en-US" sz="2400" dirty="0" err="1"/>
              <a:t>davatelj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 je </a:t>
            </a:r>
            <a:r>
              <a:rPr lang="en-US" sz="2400" dirty="0" err="1"/>
              <a:t>uljudan</a:t>
            </a:r>
            <a:r>
              <a:rPr lang="en-US" sz="2400" dirty="0"/>
              <a:t>,</a:t>
            </a:r>
          </a:p>
          <a:p>
            <a:pPr lvl="0">
              <a:buSzPct val="45000"/>
              <a:buFont typeface="StarSymbol"/>
              <a:buNone/>
            </a:pPr>
            <a:r>
              <a:rPr lang="en-US" sz="2400" dirty="0" err="1"/>
              <a:t>pristojan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odmjeren</a:t>
            </a:r>
            <a:r>
              <a:rPr lang="en-US" sz="2400" dirty="0"/>
              <a:t>,</a:t>
            </a:r>
          </a:p>
          <a:p>
            <a:pPr lvl="0">
              <a:buSzPct val="45000"/>
              <a:buFont typeface="StarSymbol"/>
              <a:buNone/>
            </a:pPr>
            <a:r>
              <a:rPr lang="hr-HR" sz="2400" dirty="0"/>
              <a:t>- </a:t>
            </a:r>
            <a:r>
              <a:rPr lang="en-US" sz="2400" dirty="0" err="1"/>
              <a:t>postupa</a:t>
            </a:r>
            <a:r>
              <a:rPr lang="en-US" sz="2400" dirty="0"/>
              <a:t> u </a:t>
            </a:r>
            <a:r>
              <a:rPr lang="en-US" sz="2400" dirty="0" err="1"/>
              <a:t>skladu</a:t>
            </a:r>
            <a:r>
              <a:rPr lang="en-US" sz="2400" dirty="0"/>
              <a:t> s “</a:t>
            </a:r>
            <a:r>
              <a:rPr lang="en-US" sz="2400" dirty="0" err="1"/>
              <a:t>bontonom</a:t>
            </a:r>
            <a:r>
              <a:rPr lang="en-US" sz="2400" dirty="0"/>
              <a:t>”</a:t>
            </a:r>
          </a:p>
          <a:p>
            <a:pPr lvl="0">
              <a:buSzPct val="45000"/>
              <a:buFont typeface="StarSymbol"/>
              <a:buNone/>
            </a:pPr>
            <a:r>
              <a:rPr lang="hr-HR" sz="2400" dirty="0"/>
              <a:t>- </a:t>
            </a:r>
            <a:r>
              <a:rPr lang="en-US" sz="2400" dirty="0"/>
              <a:t>ne </a:t>
            </a:r>
            <a:r>
              <a:rPr lang="en-US" sz="2400" dirty="0" err="1"/>
              <a:t>pravi</a:t>
            </a:r>
            <a:r>
              <a:rPr lang="en-US" sz="2400" dirty="0"/>
              <a:t> se </a:t>
            </a:r>
            <a:r>
              <a:rPr lang="en-US" sz="2400" dirty="0" err="1"/>
              <a:t>važan</a:t>
            </a:r>
            <a:r>
              <a:rPr lang="en-US" sz="2400" dirty="0"/>
              <a:t>,</a:t>
            </a:r>
          </a:p>
          <a:p>
            <a:pPr lvl="0">
              <a:buSzPct val="45000"/>
              <a:buFont typeface="StarSymbol"/>
              <a:buNone/>
            </a:pPr>
            <a:r>
              <a:rPr lang="en-US" sz="2400" dirty="0" err="1"/>
              <a:t>zna</a:t>
            </a:r>
            <a:r>
              <a:rPr lang="en-US" sz="2400" dirty="0"/>
              <a:t> </a:t>
            </a:r>
            <a:r>
              <a:rPr lang="en-US" sz="2400" dirty="0" err="1"/>
              <a:t>pozdraviti</a:t>
            </a:r>
            <a:r>
              <a:rPr lang="en-US" sz="2400" dirty="0"/>
              <a:t>, </a:t>
            </a:r>
            <a:r>
              <a:rPr lang="en-US" sz="2400" dirty="0" err="1"/>
              <a:t>strpljiv</a:t>
            </a:r>
            <a:r>
              <a:rPr lang="en-US" sz="2400" dirty="0"/>
              <a:t> je </a:t>
            </a:r>
            <a:endParaRPr lang="hr-HR" sz="2400" dirty="0"/>
          </a:p>
          <a:p>
            <a:pPr lvl="0">
              <a:buSzPct val="45000"/>
              <a:buFont typeface="StarSymbol"/>
              <a:buNone/>
            </a:pPr>
            <a:r>
              <a:rPr lang="hr-HR" sz="2400" dirty="0"/>
              <a:t>- p</a:t>
            </a:r>
            <a:r>
              <a:rPr lang="en-US" sz="2400" dirty="0" err="1"/>
              <a:t>ažljivo</a:t>
            </a:r>
            <a:r>
              <a:rPr lang="hr-HR" sz="2400" dirty="0"/>
              <a:t> </a:t>
            </a:r>
            <a:r>
              <a:rPr lang="en-US" sz="2400" dirty="0" err="1"/>
              <a:t>sluša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stranka</a:t>
            </a:r>
            <a:r>
              <a:rPr lang="en-US" sz="2400" dirty="0"/>
              <a:t> </a:t>
            </a:r>
            <a:r>
              <a:rPr lang="en-US" sz="2400" dirty="0" err="1"/>
              <a:t>govori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652360" y="1980000"/>
            <a:ext cx="341964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942024" y="974383"/>
            <a:ext cx="5686425" cy="5313362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pomoć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stranci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rješavanju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problema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- “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Kako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Vam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mogu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pomoći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?” -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pomaže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prvenstveno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zahtjev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stanke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nije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nametljiv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zainteresiranost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– ne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ostavlja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stranku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da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čeka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već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se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odmah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obraća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pozorno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sluša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što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mu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govori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ne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upada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u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riječ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nije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nestrpljiv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povjerenje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iskrenost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</a:t>
            </a: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anci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– ne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pokazuje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lažno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nije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lažno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srdačan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prihvaća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primjedbe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35940" y="1014730"/>
            <a:ext cx="2990215" cy="547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55077" y="635541"/>
            <a:ext cx="8280400" cy="1079500"/>
          </a:xfrm>
        </p:spPr>
        <p:txBody>
          <a:bodyPr/>
          <a:lstStyle/>
          <a:p>
            <a:pPr lvl="0"/>
            <a:r>
              <a:rPr lang="hr-HR" altLang="en-US" sz="3200" b="1" i="1" dirty="0">
                <a:latin typeface="Times New Roman" panose="02020603050405020304" pitchFamily="18"/>
              </a:rPr>
              <a:t>Osobna urednost čuvara/zaštitara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00905" y="1664746"/>
            <a:ext cx="8278813" cy="47196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osobna urednost čuvara/zaštitara i njegov vanjski izgled općenito izražavaju njegovu osobnost i utječu na opću sliku o ustanovi u kojoj je zaposlen. Stoga je važno da čuvar/zaštitar drži do svog vanjskog izgleda i osobne higijene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ako cijeni posao koji obavlja, cijenit će ga i suradnici i stranke - korisnici usluga 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945743" y="696599"/>
            <a:ext cx="3959225" cy="4787900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None/>
            </a:pPr>
            <a:endParaRPr lang="hr-HR" altLang="en-US" sz="2800" dirty="0"/>
          </a:p>
          <a:p>
            <a:pPr lvl="0">
              <a:buSzPct val="45000"/>
              <a:buFont typeface="StarSymbol"/>
              <a:buChar char="●"/>
            </a:pPr>
            <a:endParaRPr lang="hr-HR" alt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Fizički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izgled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urednost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presudni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za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prvi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dojam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koji se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ostavlja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stranku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Prvi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dojam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je “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ulaznica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” za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uspješan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poslovni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susret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1071359" y="936000"/>
            <a:ext cx="3176640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1" y="720725"/>
            <a:ext cx="10080625" cy="1079500"/>
          </a:xfrm>
        </p:spPr>
        <p:txBody>
          <a:bodyPr/>
          <a:lstStyle/>
          <a:p>
            <a:pPr lvl="0" algn="ctr"/>
            <a:r>
              <a:rPr lang="en-US" sz="2800" b="1"/>
              <a:t>Najčešće tvrdnje o poželjnom fizičkom izgledu i urednosti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2998" y="1929372"/>
            <a:ext cx="8280400" cy="450056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davatelj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usluge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sukladno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odjeven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odjeća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uredna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primjerena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situaciji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uredno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počešljan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čiste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kose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primjerene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frizure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ima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ugodan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nenametljiv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miris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dotjeran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lijepog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vanjskog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izgleda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njegovane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su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mu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čisti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nokti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nasmješen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vedar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veselog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lica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djeluje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svježe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odmorno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25038" y="655637"/>
            <a:ext cx="8280400" cy="1079500"/>
          </a:xfrm>
        </p:spPr>
        <p:txBody>
          <a:bodyPr/>
          <a:lstStyle/>
          <a:p>
            <a:pPr lvl="0"/>
            <a:r>
              <a:rPr lang="hr-HR" altLang="en-US" sz="3200" b="1" i="1" dirty="0">
                <a:latin typeface="Times New Roman" panose="02020603050405020304" pitchFamily="18"/>
              </a:rPr>
              <a:t>Pozdravljanje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982" y="1735137"/>
            <a:ext cx="8278813" cy="47196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budući da čuvar/zaštitar obavlja posao u blizini glavnih ulaza u tvrtku, obvezan je uljudno i nenametljivo pozdraviti svakoga posjetitelja i osobe koje napuštaju ustanovu/tvrtku, a osobito kad je stranka ženskog roda čuvar/zaštitar ne smije dobacivati neumjesne komentare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75173" y="655637"/>
            <a:ext cx="8280400" cy="1079500"/>
          </a:xfrm>
        </p:spPr>
        <p:txBody>
          <a:bodyPr/>
          <a:lstStyle/>
          <a:p>
            <a:pPr lvl="0"/>
            <a:r>
              <a:rPr lang="hr-HR" altLang="en-US" sz="3200" b="1" i="1" dirty="0">
                <a:latin typeface="Times New Roman" panose="02020603050405020304" pitchFamily="18"/>
              </a:rPr>
              <a:t>Čuvar/zaštitar kao “čitač lica”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00905" y="1644650"/>
            <a:ext cx="8278813" cy="4719638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promatranje lica sugovornika pomoći će u stjecanju informacija o tome je li stranka/sugovornik prijateljski raspoložena, ljuta, razdražljiva ili možda samo nestrpljiva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takva informacija može biti vrlo korisna u daljnjoj komunikaciji sa strankama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stranku treba gledati u oči kako bi se postigla bolja komunikacija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onaj tko ljudima gleda u oči, susreće njihov pogled i održava taj kontakt, najbolje će procijeniti osobu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1460" y="655637"/>
            <a:ext cx="8280400" cy="690842"/>
          </a:xfrm>
        </p:spPr>
        <p:txBody>
          <a:bodyPr/>
          <a:lstStyle/>
          <a:p>
            <a:pPr lvl="0"/>
            <a:r>
              <a:rPr lang="hr-HR" altLang="en-US" sz="3200" b="1" i="1" dirty="0">
                <a:latin typeface="Times New Roman" panose="02020603050405020304" pitchFamily="18"/>
              </a:rPr>
              <a:t>Osobno predstavljanje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416818"/>
            <a:ext cx="9596176" cy="494747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zbog činjenice da je sastavni dio radne odore čuvara/zaštitara i zamjetno istaknuta čuvarska/zaštitarska iskaznica, ne treba se posebno predstavljati, jer iskaznica sadrži sve nužne osobne podatke i fotografiju </a:t>
            </a:r>
          </a:p>
          <a:p>
            <a:pPr lvl="0">
              <a:buSzPct val="45000"/>
              <a:buFont typeface="StarSymbol"/>
              <a:buChar char="●"/>
            </a:pPr>
            <a:endParaRPr lang="hr-HR" altLang="en-US" sz="2800" dirty="0">
              <a:latin typeface="Times New Roman" panose="02020603050405020304" pitchFamily="18"/>
            </a:endParaRPr>
          </a:p>
        </p:txBody>
      </p:sp>
      <p:pic>
        <p:nvPicPr>
          <p:cNvPr id="7" name="Picture 6" descr="9acd5563595f10e7ed1e"/>
          <p:cNvPicPr>
            <a:picLocks noChangeAspect="1"/>
          </p:cNvPicPr>
          <p:nvPr/>
        </p:nvPicPr>
        <p:blipFill>
          <a:blip r:embed="rId3"/>
          <a:srcRect l="4793" t="4279" r="3542" b="23644"/>
          <a:stretch>
            <a:fillRect/>
          </a:stretch>
        </p:blipFill>
        <p:spPr>
          <a:xfrm>
            <a:off x="814070" y="3670300"/>
            <a:ext cx="8233410" cy="3907155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3191" y="1272860"/>
            <a:ext cx="8278813" cy="47196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kad stranka ipak zahtjeva da se predstavite, reći ćete ime i prezime i točan naziv radnog mjesta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ako stranka ni tada nije zadovoljna vašim predstavljanjem i radom, nećete se zbog toga upuštati u dublju raspravu s njom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3046" y="565150"/>
            <a:ext cx="9254532" cy="1079500"/>
          </a:xfrm>
        </p:spPr>
        <p:txBody>
          <a:bodyPr/>
          <a:lstStyle/>
          <a:p>
            <a:pPr lvl="0" algn="ctr"/>
            <a:r>
              <a:rPr lang="hr-HR" altLang="en-US" sz="3200" b="1" i="1" dirty="0">
                <a:latin typeface="Times New Roman" panose="02020603050405020304" pitchFamily="18"/>
              </a:rPr>
              <a:t>Profesionalnost na radnome mjestu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675" y="1644650"/>
            <a:ext cx="8278813" cy="47196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Profesionalan odnos na radnome mjestu uključuje i pozitivan odnos spram kolega s kojima čuvar/zaštitar radi, što znači da: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nećete kasniti u smjenu, 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da ćete pravodobno javiti ako ste bolesni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te unaprijed planirate izostanak, uz dogovaranje o svemu što je nužno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906" y="742165"/>
            <a:ext cx="8278812" cy="5194300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Očekuje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ukupnim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vanjskim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izgledom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urednošću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ostavlja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dojam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kompetentne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vjerodostojene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problematičnih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poslovnih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izaziva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sukobe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dođe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uravnotežen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nenasilan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Uspješnost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leži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komunikacijskim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sporazumjevanju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82804" y="655637"/>
            <a:ext cx="9596176" cy="1079500"/>
          </a:xfrm>
        </p:spPr>
        <p:txBody>
          <a:bodyPr/>
          <a:lstStyle/>
          <a:p>
            <a:pPr lvl="0"/>
            <a:r>
              <a:rPr lang="hr-HR" altLang="en-US" sz="3200" b="1" i="1" dirty="0">
                <a:latin typeface="Times New Roman" panose="02020603050405020304" pitchFamily="18"/>
              </a:rPr>
              <a:t>Profesionalnost na radnome mjestu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2224" y="1584360"/>
            <a:ext cx="8278813" cy="47196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Profesionalnost čuvara/zaštitara također pretpostavlja “Vi” odnos sa strankama i zaposlenicima, jer se isključivo tako može održati korektan poslovni odnos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ako je odnos prijateljski ili uključuje izražavanje osobitih naklonosti prema određenim osobama, čuvar/zaštitar gubi vlastiti autoritet u odnosu na tu osobu te ostale zaposlenik, pa i stranke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05319" y="660435"/>
            <a:ext cx="8280400" cy="1079500"/>
          </a:xfrm>
        </p:spPr>
        <p:txBody>
          <a:bodyPr/>
          <a:lstStyle/>
          <a:p>
            <a:pPr lvl="0"/>
            <a:r>
              <a:rPr lang="en-US" sz="3200" b="1" i="1" dirty="0" err="1">
                <a:latin typeface="Times New Roman" panose="02020603050405020304" charset="0"/>
                <a:cs typeface="Times New Roman" panose="02020603050405020304" charset="0"/>
              </a:rPr>
              <a:t>Stručnost</a:t>
            </a:r>
            <a:r>
              <a:rPr lang="en-US" sz="3200" b="1" i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i="1" dirty="0" err="1">
                <a:latin typeface="Times New Roman" panose="02020603050405020304" charset="0"/>
                <a:cs typeface="Times New Roman" panose="02020603050405020304" charset="0"/>
              </a:rPr>
              <a:t>brzina</a:t>
            </a:r>
            <a:r>
              <a:rPr lang="en-US" sz="3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3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latin typeface="Times New Roman" panose="02020603050405020304" charset="0"/>
                <a:cs typeface="Times New Roman" panose="02020603050405020304" charset="0"/>
              </a:rPr>
              <a:t>okretnost</a:t>
            </a:r>
            <a:endParaRPr lang="en-US" sz="32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05319" y="1869081"/>
            <a:ext cx="8280400" cy="4500562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poznavanje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svojih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ovlasti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načina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postupanja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odmah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reagira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ne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dozvoljava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da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stranka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gubi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vrijeme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nije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mlitav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trom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spor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govorni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jasno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precizno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lijepo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se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izražava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zna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postaviti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pitanje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nije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brbljav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rado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brzo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odgovara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pitanja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po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nekoliko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puta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19235" y="650387"/>
            <a:ext cx="8280400" cy="1079500"/>
          </a:xfrm>
        </p:spPr>
        <p:txBody>
          <a:bodyPr/>
          <a:lstStyle/>
          <a:p>
            <a:pPr marL="12700" lvl="0">
              <a:spcBef>
                <a:spcPts val="100"/>
              </a:spcBef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ISTRAŽIVANJA SU POKAZALA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03869" y="1969565"/>
            <a:ext cx="8280400" cy="4500562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Simpatija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kod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prvog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susreta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nastaje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:</a:t>
            </a:r>
          </a:p>
          <a:p>
            <a:pPr lvl="0"/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Times New Roman" panose="02020603050405020304" pitchFamily="18"/>
            </a:endParaRP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5600" algn="l"/>
                <a:tab pos="78238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zbog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prijateljskog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izraza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lica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............ 55 %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5600" algn="l"/>
                <a:tab pos="78238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zbog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prijateljskog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tona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glasa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............38 %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  <a:tabLst>
                <a:tab pos="355600" algn="l"/>
                <a:tab pos="78238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zbog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sadržaja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izgovorenog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.............   7 %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17075" y="1363261"/>
            <a:ext cx="8278812" cy="4498975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komunikaciji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strankama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od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čuvara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očekuje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se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simetrična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vrsta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komunikacije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odnosno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ravnopravnost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jednakost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pristupa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svima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pomoć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rješavanju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problema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ljubaznost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stručnost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brzo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reagiranje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pružanju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informacija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jasan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način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259202" y="865258"/>
            <a:ext cx="8278812" cy="5513387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Očekuje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se da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čuvari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svojim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ukupnim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vanjskim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izgledom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urednošću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ostavljaju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dojam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kompetenetne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vjerodostojen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osobe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većini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problematičnih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poslovnih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situacija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izaziva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sukobe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ako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njih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dođe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da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rješava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miran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uravnotežen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nasilan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način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Dakle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čuvari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će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rješavati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takve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profesionalne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situacije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prvenstveno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autoritetom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koji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proizlazi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njihovih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komunikacijskih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vještina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rezultat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njihovog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uspješnog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sporazumjevanja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s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drugima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42611" y="967869"/>
            <a:ext cx="8280400" cy="5834062"/>
          </a:xfrm>
        </p:spPr>
        <p:txBody>
          <a:bodyPr>
            <a:normAutofit/>
          </a:bodyPr>
          <a:lstStyle/>
          <a:p>
            <a:pPr lvl="0" algn="l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Odnos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strankam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svima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jednako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” 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postupati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svim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strankama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isti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način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ali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prvenstveno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kulturi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ophođenja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oblikovanju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prvog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dojma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o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sebi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kroz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slanje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pozitivnih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verbalnih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signala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kroz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isto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uljudno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obraćanje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s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jednakim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interesom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za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potrebe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želje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svake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stranke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jednako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uljudan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pristojan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nepristojnoj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antipatičnoj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stranci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ctr">
              <a:buSzPct val="45000"/>
              <a:buFont typeface="StarSymbol"/>
              <a:buChar char="●"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80493" y="539750"/>
            <a:ext cx="8280400" cy="1079500"/>
          </a:xfrm>
        </p:spPr>
        <p:txBody>
          <a:bodyPr/>
          <a:lstStyle/>
          <a:p>
            <a:pPr lvl="0"/>
            <a:r>
              <a:rPr lang="en-US" sz="2800" b="1" dirty="0" err="1"/>
              <a:t>Sredstva</a:t>
            </a:r>
            <a:r>
              <a:rPr lang="en-US" sz="2800" b="1" dirty="0"/>
              <a:t> </a:t>
            </a:r>
            <a:r>
              <a:rPr lang="en-US" sz="2800" b="1" dirty="0" err="1"/>
              <a:t>komunikacije</a:t>
            </a:r>
            <a:endParaRPr lang="en-US" sz="2800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15367" y="1879130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Pismo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Telefon</a:t>
            </a: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Mobitel</a:t>
            </a: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Internet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E-mail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86189" y="559952"/>
            <a:ext cx="8280400" cy="1079500"/>
          </a:xfrm>
        </p:spPr>
        <p:txBody>
          <a:bodyPr/>
          <a:lstStyle/>
          <a:p>
            <a:pPr lvl="0"/>
            <a:r>
              <a:rPr lang="en-US" sz="3600" dirty="0" err="1"/>
              <a:t>Telefonska</a:t>
            </a:r>
            <a:r>
              <a:rPr lang="en-US" sz="3600" dirty="0"/>
              <a:t> </a:t>
            </a:r>
            <a:r>
              <a:rPr lang="en-US" sz="3600" dirty="0" err="1"/>
              <a:t>komunikacija</a:t>
            </a:r>
            <a:endParaRPr lang="en-US" sz="3600" dirty="0"/>
          </a:p>
        </p:txBody>
      </p:sp>
      <p:sp>
        <p:nvSpPr>
          <p:cNvPr id="3" name="object 4"/>
          <p:cNvSpPr/>
          <p:nvPr/>
        </p:nvSpPr>
        <p:spPr>
          <a:xfrm>
            <a:off x="737640" y="1944000"/>
            <a:ext cx="8190360" cy="4902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417290" y="4874210"/>
            <a:ext cx="4104000" cy="2666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9335" y="219581"/>
            <a:ext cx="8278813" cy="5903912"/>
          </a:xfrm>
        </p:spPr>
        <p:txBody>
          <a:bodyPr>
            <a:normAutofit lnSpcReduction="10000"/>
          </a:bodyPr>
          <a:lstStyle/>
          <a:p>
            <a:pPr lvl="0" algn="l" rtl="0" hangingPunct="1"/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Telefonska komunikacija sa strankama i zaposlenicima dio je svakidašnjeg posla čuvara/zaštitara, pa se obavezno treba pridržavati sljedećih pravila: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kada ste na radnom mjestu telefona ne smije zvoniti više od dva puta a da se ne javite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predstavite ustanovu nazivom i obavezno dodajte “Izvolite!” Vaš glas mora zvučati ljubazno, bez obzira na obaveze što Vas čekaju ili ste ih već obavili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pokušajte naći odgovor na zahtjev stranke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ako je Vaš sugovornik neljubazan, ili Vas čak i vrijeđa, morate zadržati uljudan ton i strpljivo slušati zahtjeve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417290" y="4874210"/>
            <a:ext cx="4104000" cy="2666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9388"/>
            <a:ext cx="8278813" cy="5903912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 ostavljajte stranku nakon prespajanja da beskrajno dugo čeka ako tražene osobe nema u sobi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 vodite više razgovora odjednom, a ako morate istodobno usmeno razgovarati prekrijte slušalicu rukom da stranka ne čuje Vaš razgovor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 rabite telefona za dulje privatne </a:t>
            </a:r>
            <a:r>
              <a:rPr lang="hr-HR" altLang="en-US" sz="2800" spc="-2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razgovre</a:t>
            </a: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a ako je to nužno budite kratki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poruku za odsutnu osobu zapišite, poput svake druge poruke koju ne možete odmah </a:t>
            </a:r>
            <a:r>
              <a:rPr lang="hr-HR" altLang="en-US" sz="2800" spc="-2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prosljediti</a:t>
            </a: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a pri ruci držite olovku i prikladnu evidenciju</a:t>
            </a: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primljenu poruku nastojte što prije </a:t>
            </a:r>
            <a:r>
              <a:rPr lang="hr-HR" altLang="en-US" sz="2800" spc="-2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prosljediti</a:t>
            </a: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osobi kojoj je </a:t>
            </a:r>
            <a:r>
              <a:rPr lang="hr-HR" altLang="en-US" sz="2800" spc="-2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namjenjan</a:t>
            </a:r>
            <a:endParaRPr lang="hr-HR" altLang="en-US" sz="2800" spc="-2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 algn="l" rtl="0" hangingPunct="1">
              <a:buFont typeface="Wingdings" panose="05000000000000000000" charset="0"/>
              <a:buChar char="Ø"/>
            </a:pPr>
            <a:r>
              <a:rPr lang="hr-HR" altLang="en-US" sz="2800" spc="-2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neprosljeđena</a:t>
            </a:r>
            <a:r>
              <a:rPr lang="hr-HR" altLang="en-US" sz="2800" spc="-2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poruka loš je odnos prema poslu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435" y="1215850"/>
            <a:ext cx="9990190" cy="5192887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sz="2800" dirty="0"/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 komuniciranje je razmjena informacija i sporazumijevanje između dviju ili više osoba pri čemu one ostvaruju međusobni odnos i utjecaj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svakodnevnom životu i međusobnim susretima ljudi komuniciranjem ostvaruju odnose prihvaćanja ili odbijanja, uvažavanjem i neuvažavanjem, nadmoćnosti ili podložnosti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obzirom na ostvareni međusobni odnos, imat će veći, manji ili nikakav utjecaj na doživljaje i promjene ponašanja drugih ljudi 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komuniciranju i razmjeni informacija cilj je da se ljudi međusobno razumiju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8D468B2-A92D-1721-3993-621070A3A053}"/>
              </a:ext>
            </a:extLst>
          </p:cNvPr>
          <p:cNvSpPr txBox="1"/>
          <p:nvPr/>
        </p:nvSpPr>
        <p:spPr>
          <a:xfrm>
            <a:off x="865762" y="496111"/>
            <a:ext cx="76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Osobno komuniciranje</a:t>
            </a:r>
          </a:p>
        </p:txBody>
      </p:sp>
    </p:spTree>
    <p:extLst>
      <p:ext uri="{BB962C8B-B14F-4D97-AF65-F5344CB8AC3E}">
        <p14:creationId xmlns:p14="http://schemas.microsoft.com/office/powerpoint/2010/main" val="7880157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720000" y="648000"/>
            <a:ext cx="8568000" cy="6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03868" y="732692"/>
            <a:ext cx="8280400" cy="5253038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sprječavanju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konfliktnih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pružanju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pomoći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treba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reagirati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vještinom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poslovnog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komuniciranja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djelotvorna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kad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ostvaruje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pozitivan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dojam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korisnike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svojih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usluga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stječući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time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njihovu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naklnost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viđen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očima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stranke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kao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prihvatljiva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pouzdana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vjerodostojna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osoba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moći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će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učinkovito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reagirati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informira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upućuje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pruža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određeno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količinu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korisnih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činjenica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ili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spoznaja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jasan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razumljiv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način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3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52659" y="1448533"/>
            <a:ext cx="8280400" cy="40671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utječe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stranaka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prilagođavajući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svoje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aktivnosti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situaciji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ujedno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mijenjajući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drugih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željenom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smjeru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uvjerava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druge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mjenja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njihove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odnose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raspoloženja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stavove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posebice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napetim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situacijama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9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9DA1E2C-5C1D-F076-2C8F-0D5BF3C0BE89}"/>
              </a:ext>
            </a:extLst>
          </p:cNvPr>
          <p:cNvSpPr txBox="1"/>
          <p:nvPr/>
        </p:nvSpPr>
        <p:spPr>
          <a:xfrm>
            <a:off x="1171697" y="572756"/>
            <a:ext cx="77372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realizaciji ciljeva poslovnog komuniciranja čuvar ili zaštitar može biti uspješan ako su mu informacije činjenične, razumljive i obrazložene jasnim i uvjerljivim razlozima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Upućivane informacije moraju biti prilagođene karakteristikama različitih osoba i skupina s obzirom na njihove sličnosti i razlike u mogućnosti njihova razumijevanja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su različite mogućnosti razumijevanja djece, odraslih ili osoba u određenim stanjima, od alkoholizirane, bolesne ili osobe u afektu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 što je nekima razumljivo i uvjerljivo, drugima to nije ili ne žele razumjeti upućene informacije na način kako su upućene</a:t>
            </a:r>
          </a:p>
        </p:txBody>
      </p:sp>
    </p:spTree>
    <p:extLst>
      <p:ext uri="{BB962C8B-B14F-4D97-AF65-F5344CB8AC3E}">
        <p14:creationId xmlns:p14="http://schemas.microsoft.com/office/powerpoint/2010/main" val="65326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03868" y="1947217"/>
            <a:ext cx="8280400" cy="40671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Poslovi čuvara ili zaštitara sami su po sebi podložni konfliktnim situacijama. 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 Prvi je problem čuvara ili zaštitara u poslovnoj situaciji točno procijeniti karakteristike nepoznatih osoba, njihova ponašanja i zaključiti je li ta osoba prihvatljiva ili štetna i opasna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4B695F2-03AF-C1A9-8054-8F74A24845B6}"/>
              </a:ext>
            </a:extLst>
          </p:cNvPr>
          <p:cNvSpPr txBox="1"/>
          <p:nvPr/>
        </p:nvSpPr>
        <p:spPr>
          <a:xfrm>
            <a:off x="1327986" y="425772"/>
            <a:ext cx="7684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Važnost poznavanja elemenata psihologije od strane čuvara i zaštitara</a:t>
            </a:r>
          </a:p>
        </p:txBody>
      </p:sp>
    </p:spTree>
    <p:extLst>
      <p:ext uri="{BB962C8B-B14F-4D97-AF65-F5344CB8AC3E}">
        <p14:creationId xmlns:p14="http://schemas.microsoft.com/office/powerpoint/2010/main" val="183502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83772" y="1503275"/>
            <a:ext cx="8280400" cy="4068763"/>
          </a:xfrm>
        </p:spPr>
        <p:txBody>
          <a:bodyPr>
            <a:normAutofit fontScale="77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Percepcija je psihički proces zamjedbe, upoznavanja, prepoznavanja i tumačenja značenja predmeta, pojava i događaja u okolini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 Ona je s jedne strane točno zamijećena i prepoznata okolina, ali istovremeno i doživljaj svakog pojedinca na njegov vlastiti način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 Percepcija okolnog svijeta najprije ovisi o njegovim objektivnim svojstvima ali i osobinama i trenutnom stanju opažača, pa će istu situaciju različiti ljudi, različito „vidjeti i čuti”, razumjeti i tumačiti, a pojedinci će nerijetko istu situaciju različito doživjeti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4B695F2-03AF-C1A9-8054-8F74A24845B6}"/>
              </a:ext>
            </a:extLst>
          </p:cNvPr>
          <p:cNvSpPr txBox="1"/>
          <p:nvPr/>
        </p:nvSpPr>
        <p:spPr>
          <a:xfrm>
            <a:off x="865762" y="496111"/>
            <a:ext cx="76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Percepcija</a:t>
            </a:r>
          </a:p>
        </p:txBody>
      </p:sp>
    </p:spTree>
    <p:extLst>
      <p:ext uri="{BB962C8B-B14F-4D97-AF65-F5344CB8AC3E}">
        <p14:creationId xmlns:p14="http://schemas.microsoft.com/office/powerpoint/2010/main" val="41809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801813" y="1439863"/>
            <a:ext cx="8278812" cy="460851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sz="2800" dirty="0"/>
              <a:t> Koja je osnovna zadaća zaštitara i čuvara?</a:t>
            </a:r>
            <a:endParaRPr lang="en-US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2878545" y="2669132"/>
            <a:ext cx="3816000" cy="2941200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73239" y="986308"/>
            <a:ext cx="8280400" cy="4067175"/>
          </a:xfrm>
        </p:spPr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U percepciji okolnog svijeta ljudski mozak ne obrađuje sve istovremeno pristigle informacije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 Neke će se informacije opažati, a neke ne. Takva selektivnost ili usmjerenost percepcije na samo određene informacije od svih koje u određenom trenutku djeluju, zove se pažnja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 Pažnja je usmjerenost cjelokupne aktivnosti pojedinca na samo određene sadržaje neposredne okoline koju se zamjećuje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5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54230" y="1052653"/>
            <a:ext cx="8280400" cy="4068762"/>
          </a:xfrm>
        </p:spPr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Nešto će se prije zamijetiti s obzirom na: </a:t>
            </a:r>
          </a:p>
          <a:p>
            <a:pPr lvl="0">
              <a:buSzPct val="45000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  intenzitet pojave (ako je netko bučan, reagira burnim            pokretima tijela, biti će uočen prije nego netko drugi)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naglu promjenu ili kontrast – ako svi hodaju, a netko počne naglo trčati, biti će uočljiviji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ponavljanje – ako se neki pojedinac učestalo zadržava u određenim zonama štićenog prostora, privući će pažnju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novost viđenog, tj. nešto što nije prepoznato u vlastitom iskustvu kao već prije doživljeno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4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83287" y="442809"/>
            <a:ext cx="8280400" cy="5013325"/>
          </a:xfrm>
        </p:spPr>
        <p:txBody>
          <a:bodyPr>
            <a:normAutofit fontScale="850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hr-HR" altLang="en-US" sz="2600" dirty="0">
                <a:latin typeface="Times New Roman" panose="02020603050405020304" charset="0"/>
                <a:cs typeface="Times New Roman" panose="02020603050405020304" charset="0"/>
              </a:rPr>
              <a:t>Na izbor samo nekih od ukupno pristiglih informacija, na njihovo više ili manje točno prepoznavanje i svrstavanje, utjecati će osobne karakteristike ili psihička obilježja opažača:</a:t>
            </a:r>
          </a:p>
          <a:p>
            <a:pPr lvl="0">
              <a:buSzPct val="45000"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- znanje – što više znamo o zakonitostima ljudskih doživljaja i ponašanja to ćemo prije i točnije razumjeti i uočiti neke bitne i važne znakove i signale spremnosti pojedinca za određeno ponašanje</a:t>
            </a:r>
          </a:p>
          <a:p>
            <a:pPr lvl="0">
              <a:buSzPct val="45000"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- iskustvo – iskusni čuvar ili zaštitar odmah će prepoznati „nervozno” ponašanje kao stanje hiperaktivnosti i napetosti mišića te vidljivih tjelesnih signala kao što su ubrzano disanje ili crvenilo lica</a:t>
            </a:r>
          </a:p>
          <a:p>
            <a:pPr lvl="0">
              <a:buSzPct val="45000"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- raspoloženje ili emocije – ljutnja opažača dovesti će do iskrivljenja doživljaj tako da se vide samo određeni dijelovi podražaja koji su izazvali takav doživljaj, a potpuno koči doživljaj drugih signala 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76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1458581"/>
            <a:ext cx="8280400" cy="4067175"/>
          </a:xfrm>
        </p:spPr>
        <p:txBody>
          <a:bodyPr/>
          <a:lstStyle/>
          <a:p>
            <a:pPr lvl="0">
              <a:buSzPct val="45000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- motivacija – opažač će uočavati one dijelove podražaja koji su u skladu s njegovim potrebama</a:t>
            </a:r>
          </a:p>
          <a:p>
            <a:pPr lvl="0">
              <a:buSzPct val="45000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- osobine ličnosti – osoba neurotičnih crta ličnosti svaku i najmanju nepovoljnu gestu suprotne strane najčešće tumači kao napad na sebe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4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7987" y="1498775"/>
            <a:ext cx="8280400" cy="4067175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Emocije su doživljaji izazvani nekom vanjskom ili unutarnjom spoznajnom situacijom, oni odražavaju njezinu vrijednost, kao ugodno i opuštajuće ili neugodno i napeto zbivanje ili istovremeno i ugodno i neugodno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Emocije su prirodne reakcije na zbivanja u ili izvan pojedinca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Organizam je unaprijed spreman reagirati strahom od padanja, buke i nepoznatog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749AC9A-F39A-D779-9402-78825E35EEA8}"/>
              </a:ext>
            </a:extLst>
          </p:cNvPr>
          <p:cNvSpPr txBox="1"/>
          <p:nvPr/>
        </p:nvSpPr>
        <p:spPr>
          <a:xfrm>
            <a:off x="865762" y="496111"/>
            <a:ext cx="76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Emocije</a:t>
            </a:r>
            <a:endParaRPr kumimoji="0" lang="hr-HR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1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82804" y="949395"/>
            <a:ext cx="8280400" cy="5245100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Emocionalni doživljaji rezultat su učenja i iskustva pojedinca 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U skladu s vlastitim iskustvom različiti će ljudi iste objektivne prilike emocionalno različito doživljavati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Što će za nekoga biti neugodno, za drugog može biti ugodno. I unutar samog pojedinca će se javiti razlike pa će nešto što mu je prije bilo ugodno sada biti neugodno.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4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73723" y="1584169"/>
            <a:ext cx="8280400" cy="4087812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Vrste emocija mogu se razlikovati s obzirom na njihov hedonistički ton jer se pojavljuju kod svih ljudi pa je moguće točno prepoznavanje na temelju istih izraza lica, te ih razlikujemo s obzirom na njihov intenzitet i trajanje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Prema hedonističkom tonu razlikujemo: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charset="0"/>
                <a:cs typeface="Times New Roman" panose="02020603050405020304" charset="0"/>
              </a:rPr>
              <a:t>ugodne (radost, ljubav, divljenje)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charset="0"/>
                <a:cs typeface="Times New Roman" panose="02020603050405020304" charset="0"/>
              </a:rPr>
              <a:t>neugodne emocionalne doživljaje (strah, mržnja, stid)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2C20E52-5D3A-437C-0CE9-C4F56BD26FE5}"/>
              </a:ext>
            </a:extLst>
          </p:cNvPr>
          <p:cNvSpPr txBox="1"/>
          <p:nvPr/>
        </p:nvSpPr>
        <p:spPr>
          <a:xfrm>
            <a:off x="865762" y="496111"/>
            <a:ext cx="76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Vrste emocija</a:t>
            </a:r>
          </a:p>
        </p:txBody>
      </p:sp>
    </p:spTree>
    <p:extLst>
      <p:ext uri="{BB962C8B-B14F-4D97-AF65-F5344CB8AC3E}">
        <p14:creationId xmlns:p14="http://schemas.microsoft.com/office/powerpoint/2010/main" val="1575654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82321" y="1488011"/>
            <a:ext cx="8280400" cy="4846637"/>
          </a:xfrm>
        </p:spPr>
        <p:txBody>
          <a:bodyPr/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tome da li se emocije pojavljuju kod svih ljudi, uz istovremenu prisutnost istih izraza lica i kod svih ljudi jednako prepoznatljivih, razlikujemo: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primarne emocije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sekundarne emocije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2C20E52-5D3A-437C-0CE9-C4F56BD26FE5}"/>
              </a:ext>
            </a:extLst>
          </p:cNvPr>
          <p:cNvSpPr txBox="1"/>
          <p:nvPr/>
        </p:nvSpPr>
        <p:spPr>
          <a:xfrm>
            <a:off x="865762" y="496111"/>
            <a:ext cx="76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Vrste emocija</a:t>
            </a:r>
          </a:p>
        </p:txBody>
      </p:sp>
    </p:spTree>
    <p:extLst>
      <p:ext uri="{BB962C8B-B14F-4D97-AF65-F5344CB8AC3E}">
        <p14:creationId xmlns:p14="http://schemas.microsoft.com/office/powerpoint/2010/main" val="230173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22998" y="847883"/>
            <a:ext cx="8280400" cy="5205412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Primarne emocije: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 – vrlo ugodan i snažan doživljaj obično izazvana nekim postignutim, dugo i jako željenim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ciljom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Prepoznatljiva po živahnosti i nasmiješenosti, ubrzanom pulsu</a:t>
            </a:r>
          </a:p>
          <a:p>
            <a:pPr lvl="1" indent="0">
              <a:buSzPct val="45000"/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žalost – jedna od osnovnih emocija neugode izazvana gubitkom nekoga ili nečega, npr. obilježena crnom odjećom</a:t>
            </a:r>
          </a:p>
          <a:p>
            <a:pPr lvl="1" indent="0">
              <a:buSzPct val="45000"/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srdžba – doživljaj snažne neugode izazvan postojanjem različitih zapreka koje onemogućuju postizanje cilja. Praćen je intenzivnim tjelesnim promjenama pulsa i tlaka. Karakteristična ponašanja: vikanje, udaranje šakom o stol i sl. </a:t>
            </a:r>
          </a:p>
          <a:p>
            <a:pPr marL="1143000" lvl="1" indent="-457200">
              <a:buSzPct val="45000"/>
              <a:buFontTx/>
              <a:buChar char="-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457200">
              <a:buSzPct val="45000"/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strah – snažan i neugodan doživljaj povezan s opaženom ili predviđenom opasnosti, a često povezan sa željom da se pobjegne ili sakrije. Karakteristične su snažne tjelesne promjene kao lupanje srca, znojenje, drhtanje, suha usta i sl.</a:t>
            </a:r>
          </a:p>
        </p:txBody>
      </p:sp>
    </p:spTree>
    <p:extLst>
      <p:ext uri="{BB962C8B-B14F-4D97-AF65-F5344CB8AC3E}">
        <p14:creationId xmlns:p14="http://schemas.microsoft.com/office/powerpoint/2010/main" val="3495007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82804" y="928269"/>
            <a:ext cx="8280400" cy="5205412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Sekundarne emocije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izvedene i složene od istovremeno ugodnih i neugodnih doživljaja koje čine cjelovit doživljaj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javljaju se kod svih ljudi i nije ih moguće prepoznati na temelju tipičnih izraza lica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npr. ljubomora – cjelovit doživljaj kojeg čine emocije ljubavi, straha, žalosti, srdžbe i krivnje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Teško ih je prepoznati jer ih ne prate tipični izrazi lica i često se prikrivaju kao npr. sram, krivnja</a:t>
            </a:r>
          </a:p>
        </p:txBody>
      </p:sp>
    </p:spTree>
    <p:extLst>
      <p:ext uri="{BB962C8B-B14F-4D97-AF65-F5344CB8AC3E}">
        <p14:creationId xmlns:p14="http://schemas.microsoft.com/office/powerpoint/2010/main" val="36131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81354" y="582805"/>
            <a:ext cx="9799271" cy="4657534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zadaća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čuvara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spriječiti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opasnosti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izravno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ugroziti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štićeni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imovinu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najširem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smislu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Treba onemogućiti sve vrste napada i ugrožavanja života osoba, oštećenja ili uništenja njihove imovine i nastajanje bilo koje vrste štetnih posljedica i gubitaka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Zadovoljenje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sigurnošću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mirnim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stabilnim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okruženjem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249275" y="3779837"/>
            <a:ext cx="3816000" cy="2941200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838850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1089043"/>
            <a:ext cx="8280400" cy="5205412"/>
          </a:xfrm>
        </p:spPr>
        <p:txBody>
          <a:bodyPr/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Emocije se po snazi i trajanju dijele na: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raspoloženja</a:t>
            </a:r>
          </a:p>
          <a:p>
            <a:pPr marL="1143000" lvl="1" indent="-457200">
              <a:buSzPct val="45000"/>
              <a:buFontTx/>
              <a:buChar char="-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efekte</a:t>
            </a:r>
          </a:p>
        </p:txBody>
      </p:sp>
    </p:spTree>
    <p:extLst>
      <p:ext uri="{BB962C8B-B14F-4D97-AF65-F5344CB8AC3E}">
        <p14:creationId xmlns:p14="http://schemas.microsoft.com/office/powerpoint/2010/main" val="3439730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33046" y="1018704"/>
            <a:ext cx="8280400" cy="5205412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Raspoloženja su emocije slabog intenziteta i traju neko vrijeme. 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karakterizira ih ugoda ili „dobra” raspoloženja i neugoda ili zlovolja. Uzroci su koji puta poznati, ali često i nepoznati. pr. lošeg raspoloženja anksioznost – složena neugodna emocija tjeskobe, bojazni, napetosti i nesigurnosti uz istovremeno pojavljivanje tjelesnih uzbuđenja</a:t>
            </a:r>
          </a:p>
        </p:txBody>
      </p:sp>
    </p:spTree>
    <p:extLst>
      <p:ext uri="{BB962C8B-B14F-4D97-AF65-F5344CB8AC3E}">
        <p14:creationId xmlns:p14="http://schemas.microsoft.com/office/powerpoint/2010/main" val="338535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82321" y="938318"/>
            <a:ext cx="8280400" cy="520541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Afekti su doživljaji koje karakterizira kratkotrajna, burna i snažna reakcija uz istovremeno prisutne izrazite tjelesne promjene u radu srca, disanju, radu probavnih organa. Vidljive su kao izrazit grč lica i usta, bljedilo ili crvenilo kože, stanje bijesa i panike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Bijes je snažna emocija praćena izrazitim promjenama u izrazima lica i tjelesnim reakcijama, a najčešće završi napadom na ono što se doživljava kao izvor bijesa.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Izvorima se bijesa najčešće doživljavaju zapreke koje onemogućuju postizanje za pojedinca željenih i važnih ciljeva.</a:t>
            </a:r>
          </a:p>
        </p:txBody>
      </p:sp>
    </p:spTree>
    <p:extLst>
      <p:ext uri="{BB962C8B-B14F-4D97-AF65-F5344CB8AC3E}">
        <p14:creationId xmlns:p14="http://schemas.microsoft.com/office/powerpoint/2010/main" val="201976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12466" y="968463"/>
            <a:ext cx="8280400" cy="5205412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Panika je teško savladiv strah koji izaziva nerazumna ponašanja. 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Nastaje uslijed stvarne ili zamišljene iznenadne opasnosti, npr. najava o mogućoj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podmetnutnoj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eksplozivnoj napravi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se javiti kod pojedinca, ali se javlja i kao bijeg većine ljudi u mogućim ili stvarno opasnim situacijama</a:t>
            </a:r>
          </a:p>
          <a:p>
            <a:pPr marL="457200" lvl="0" indent="-457200">
              <a:buSzPct val="45000"/>
              <a:buFontTx/>
              <a:buChar char="-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7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02417" y="928270"/>
            <a:ext cx="8280400" cy="5205412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obavljanju svojih profesionalnih zadaća čuvar ili zaštitar treba imati na umu da emocionalni doživljaji imaju i poticajnu, usmjeravajuću ili motivirajuću ulogu u ljudskom ponašanju. 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Ljudi teže ugodi i žele se družiti sa simpatičnim osobama, a izbjegavaju neugodu ili situacije koje ne vole</a:t>
            </a:r>
          </a:p>
          <a:p>
            <a:pPr marL="457200" lvl="0" indent="-457200">
              <a:buSzPct val="45000"/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Posao čuvara i zaštitara je često neugodan i konfliktan, pa treba biti spreman podnijeti neugodu i napetost kao sastavni dio poslovnih situacija i preduvjeta profesionalnoj uspješnosti</a:t>
            </a:r>
          </a:p>
        </p:txBody>
      </p:sp>
    </p:spTree>
    <p:extLst>
      <p:ext uri="{BB962C8B-B14F-4D97-AF65-F5344CB8AC3E}">
        <p14:creationId xmlns:p14="http://schemas.microsoft.com/office/powerpoint/2010/main" val="2524243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77591" y="710677"/>
            <a:ext cx="8280400" cy="1079500"/>
          </a:xfrm>
        </p:spPr>
        <p:txBody>
          <a:bodyPr/>
          <a:lstStyle/>
          <a:p>
            <a:pPr lvl="0"/>
            <a:r>
              <a:rPr lang="en-US" sz="3600" b="1" dirty="0"/>
              <a:t>FRUSTRACIJA I KONFLIKT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3168000" y="2520000"/>
            <a:ext cx="3960000" cy="256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19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59913" y="379971"/>
            <a:ext cx="8280400" cy="1079500"/>
          </a:xfrm>
        </p:spPr>
        <p:txBody>
          <a:bodyPr/>
          <a:lstStyle/>
          <a:p>
            <a:pPr marL="12700" lvl="0" rtl="0" hangingPunct="1">
              <a:tabLst>
                <a:tab pos="920115" algn="l"/>
                <a:tab pos="1478280" algn="l"/>
              </a:tabLst>
            </a:pPr>
            <a:r>
              <a:rPr lang="en-US" sz="3300" dirty="0" err="1">
                <a:solidFill>
                  <a:srgbClr val="000000"/>
                </a:solidFill>
                <a:latin typeface="Arial Black" panose="020B0A04020102020204" pitchFamily="18"/>
              </a:rPr>
              <a:t>Što</a:t>
            </a:r>
            <a:r>
              <a:rPr lang="hr-HR" sz="3300" dirty="0">
                <a:solidFill>
                  <a:srgbClr val="000000"/>
                </a:solidFill>
                <a:latin typeface="Arial Black" panose="020B0A04020102020204" pitchFamily="18"/>
              </a:rPr>
              <a:t> </a:t>
            </a:r>
            <a:r>
              <a:rPr lang="en-US" sz="3300" spc="-20" dirty="0">
                <a:solidFill>
                  <a:srgbClr val="000000"/>
                </a:solidFill>
                <a:latin typeface="Arial Black" panose="020B0A04020102020204" pitchFamily="18"/>
              </a:rPr>
              <a:t>je</a:t>
            </a:r>
            <a:r>
              <a:rPr lang="hr-HR" sz="3300" spc="-20" dirty="0">
                <a:solidFill>
                  <a:srgbClr val="000000"/>
                </a:solidFill>
                <a:latin typeface="Arial Black" panose="020B0A04020102020204" pitchFamily="18"/>
              </a:rPr>
              <a:t> </a:t>
            </a:r>
            <a:r>
              <a:rPr lang="en-US" sz="3300" spc="-20" dirty="0" err="1">
                <a:solidFill>
                  <a:srgbClr val="000000"/>
                </a:solidFill>
                <a:latin typeface="Arial Black" panose="020B0A04020102020204" pitchFamily="18"/>
              </a:rPr>
              <a:t>frustraci</a:t>
            </a:r>
            <a:r>
              <a:rPr lang="en-US" sz="3300" spc="-6" dirty="0" err="1">
                <a:solidFill>
                  <a:srgbClr val="000000"/>
                </a:solidFill>
                <a:latin typeface="Arial Black" panose="020B0A04020102020204" pitchFamily="18"/>
              </a:rPr>
              <a:t>j</a:t>
            </a:r>
            <a:r>
              <a:rPr lang="en-US" sz="3300" spc="-26" dirty="0" err="1">
                <a:solidFill>
                  <a:srgbClr val="000000"/>
                </a:solidFill>
                <a:latin typeface="Arial Black" panose="020B0A04020102020204" pitchFamily="18"/>
              </a:rPr>
              <a:t>a</a:t>
            </a:r>
            <a:r>
              <a:rPr lang="en-US" sz="3300" spc="-26" dirty="0">
                <a:solidFill>
                  <a:srgbClr val="000000"/>
                </a:solidFill>
                <a:latin typeface="Arial Black" panose="020B0A04020102020204" pitchFamily="18"/>
              </a:rPr>
              <a:t>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2853" y="1356267"/>
            <a:ext cx="8280400" cy="4500562"/>
          </a:xfrm>
        </p:spPr>
        <p:txBody>
          <a:bodyPr>
            <a:normAutofit fontScale="85000" lnSpcReduction="20000"/>
          </a:bodyPr>
          <a:lstStyle/>
          <a:p>
            <a:pPr lvl="0" algn="just" rtl="0" hangingPunct="1">
              <a:tabLst>
                <a:tab pos="635" algn="l"/>
              </a:tabLst>
            </a:pP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Frustracija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emocionalne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napetosti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doživljaj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neugode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nemira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nezadovoljstva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neuspjeha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tjeskobe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izazvan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zaprekama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poteškoćama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ostvarenju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nekog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koji se ne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postići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unatoč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pojačanim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naporima</a:t>
            </a:r>
            <a:endParaRPr lang="en-US" sz="2600" spc="-1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 hangingPunct="1">
              <a:buSzPct val="45000"/>
              <a:tabLst>
                <a:tab pos="635" algn="l"/>
              </a:tabLst>
            </a:pP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Zapreka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ometa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sprječava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dođemo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nekog</a:t>
            </a:r>
            <a:r>
              <a:rPr lang="en-US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cilja</a:t>
            </a:r>
            <a:endParaRPr lang="hr-HR" sz="2600" spc="-1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 hangingPunct="1">
              <a:buSzPct val="45000"/>
              <a:tabLst>
                <a:tab pos="635" algn="l"/>
              </a:tabLst>
            </a:pPr>
            <a:r>
              <a:rPr lang="hr-HR" sz="26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osnovne skupine zapreka: </a:t>
            </a:r>
          </a:p>
          <a:p>
            <a:pPr lvl="0" algn="l" rtl="0" hangingPunct="1">
              <a:buSzPct val="45000"/>
              <a:tabLst>
                <a:tab pos="635" algn="l"/>
              </a:tabLst>
            </a:pPr>
            <a:r>
              <a:rPr lang="hr-HR" sz="28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prirodne, koje proizlaze iz okolnih </a:t>
            </a:r>
            <a:r>
              <a:rPr lang="hr-HR" sz="20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fiziklanih</a:t>
            </a:r>
            <a:r>
              <a:rPr lang="hr-HR"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uvjeta (zaključana vrata,   		prepreke na putu)</a:t>
            </a:r>
          </a:p>
          <a:p>
            <a:pPr lvl="0" algn="l" rtl="0" hangingPunct="1">
              <a:buSzPct val="45000"/>
              <a:tabLst>
                <a:tab pos="635" algn="l"/>
              </a:tabLst>
            </a:pPr>
            <a:r>
              <a:rPr lang="hr-HR"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društvene (zakoni, običaji)</a:t>
            </a:r>
          </a:p>
          <a:p>
            <a:pPr lvl="0" algn="l" rtl="0" hangingPunct="1">
              <a:buSzPct val="45000"/>
              <a:tabLst>
                <a:tab pos="635" algn="l"/>
              </a:tabLst>
            </a:pPr>
            <a:r>
              <a:rPr lang="hr-HR"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osobne (vlastiti nedostatci)</a:t>
            </a:r>
            <a:endParaRPr lang="en-US" sz="2000" spc="-1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19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23965" y="897531"/>
            <a:ext cx="8280400" cy="5472112"/>
          </a:xfrm>
          <a:blipFill>
            <a:blip r:embed="rId3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 err="1"/>
              <a:t>Konflikt</a:t>
            </a:r>
            <a:r>
              <a:rPr lang="en-US" sz="2800" dirty="0"/>
              <a:t> – </a:t>
            </a:r>
            <a:r>
              <a:rPr lang="en-US" sz="2800" dirty="0" err="1"/>
              <a:t>situacija</a:t>
            </a:r>
            <a:r>
              <a:rPr lang="en-US" sz="2800" dirty="0"/>
              <a:t> u </a:t>
            </a:r>
            <a:r>
              <a:rPr lang="en-US" sz="2800" dirty="0" err="1"/>
              <a:t>komunikaciji</a:t>
            </a:r>
            <a:r>
              <a:rPr lang="en-US" sz="2800" dirty="0"/>
              <a:t> u </a:t>
            </a:r>
            <a:r>
              <a:rPr lang="en-US" sz="2800" dirty="0" err="1"/>
              <a:t>kojoj</a:t>
            </a:r>
            <a:r>
              <a:rPr lang="en-US" sz="2800" dirty="0"/>
              <a:t> </a:t>
            </a:r>
            <a:r>
              <a:rPr lang="en-US" sz="2800" dirty="0" err="1"/>
              <a:t>zbog</a:t>
            </a:r>
            <a:r>
              <a:rPr lang="en-US" sz="2800" dirty="0"/>
              <a:t> </a:t>
            </a:r>
            <a:r>
              <a:rPr lang="en-US" sz="2800" dirty="0" err="1"/>
              <a:t>međusobnog</a:t>
            </a:r>
            <a:r>
              <a:rPr lang="en-US" sz="2800" dirty="0"/>
              <a:t> </a:t>
            </a:r>
            <a:r>
              <a:rPr lang="en-US" sz="2800" dirty="0" err="1"/>
              <a:t>neslaganja</a:t>
            </a:r>
            <a:r>
              <a:rPr lang="en-US" sz="2800" dirty="0"/>
              <a:t> </a:t>
            </a:r>
            <a:r>
              <a:rPr lang="en-US" sz="2800" dirty="0" err="1"/>
              <a:t>dolazi</a:t>
            </a:r>
            <a:r>
              <a:rPr lang="en-US" sz="2800" dirty="0"/>
              <a:t> do </a:t>
            </a:r>
            <a:r>
              <a:rPr lang="en-US" sz="2800" dirty="0" err="1"/>
              <a:t>manje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veće</a:t>
            </a:r>
            <a:r>
              <a:rPr lang="en-US" sz="2800" dirty="0"/>
              <a:t> </a:t>
            </a:r>
            <a:r>
              <a:rPr lang="en-US" sz="2800" dirty="0" err="1"/>
              <a:t>napetosti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sukoba</a:t>
            </a:r>
            <a:r>
              <a:rPr lang="en-US" sz="2800" dirty="0"/>
              <a:t> </a:t>
            </a:r>
            <a:r>
              <a:rPr lang="en-US" sz="2800" dirty="0" err="1"/>
              <a:t>između</a:t>
            </a:r>
            <a:r>
              <a:rPr lang="en-US" sz="2800" dirty="0"/>
              <a:t> </a:t>
            </a:r>
            <a:r>
              <a:rPr lang="en-US" sz="2800" dirty="0" err="1"/>
              <a:t>dviju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osoba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/>
              <a:t>U </a:t>
            </a:r>
            <a:r>
              <a:rPr lang="en-US" sz="2800" dirty="0" err="1"/>
              <a:t>razmjeni</a:t>
            </a:r>
            <a:r>
              <a:rPr lang="en-US" sz="2800" dirty="0"/>
              <a:t> </a:t>
            </a:r>
            <a:r>
              <a:rPr lang="en-US" sz="2800" dirty="0" err="1"/>
              <a:t>informacija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u </a:t>
            </a:r>
            <a:r>
              <a:rPr lang="en-US" sz="2800" dirty="0" err="1"/>
              <a:t>njima</a:t>
            </a:r>
            <a:r>
              <a:rPr lang="en-US" sz="2800" dirty="0"/>
              <a:t> </a:t>
            </a:r>
            <a:r>
              <a:rPr lang="en-US" sz="2800" dirty="0" err="1"/>
              <a:t>sadržanih</a:t>
            </a:r>
            <a:r>
              <a:rPr lang="en-US" sz="2800" dirty="0"/>
              <a:t> </a:t>
            </a:r>
            <a:r>
              <a:rPr lang="en-US" sz="2800" dirty="0" err="1"/>
              <a:t>poruka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njihovih</a:t>
            </a:r>
            <a:r>
              <a:rPr lang="en-US" sz="2800" dirty="0"/>
              <a:t> </a:t>
            </a:r>
            <a:r>
              <a:rPr lang="en-US" sz="2800" dirty="0" err="1"/>
              <a:t>značenja</a:t>
            </a:r>
            <a:r>
              <a:rPr lang="en-US" sz="2800" dirty="0"/>
              <a:t>, </a:t>
            </a:r>
            <a:r>
              <a:rPr lang="en-US" sz="2800" dirty="0" err="1"/>
              <a:t>moguće</a:t>
            </a:r>
            <a:r>
              <a:rPr lang="en-US" sz="2800" dirty="0"/>
              <a:t> je </a:t>
            </a:r>
            <a:r>
              <a:rPr lang="en-US" sz="2800" dirty="0" err="1"/>
              <a:t>doživjeti</a:t>
            </a:r>
            <a:r>
              <a:rPr lang="en-US" sz="2800" dirty="0"/>
              <a:t> </a:t>
            </a:r>
            <a:r>
              <a:rPr lang="en-US" sz="2800" dirty="0" err="1"/>
              <a:t>drugu</a:t>
            </a:r>
            <a:r>
              <a:rPr lang="en-US" sz="2800" dirty="0"/>
              <a:t> </a:t>
            </a:r>
            <a:r>
              <a:rPr lang="en-US" sz="2800" dirty="0" err="1"/>
              <a:t>osobu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njena</a:t>
            </a:r>
            <a:r>
              <a:rPr lang="en-US" sz="2800" dirty="0"/>
              <a:t> </a:t>
            </a:r>
            <a:r>
              <a:rPr lang="en-US" sz="2800" dirty="0" err="1"/>
              <a:t>ponašanja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izvor</a:t>
            </a:r>
            <a:r>
              <a:rPr lang="en-US" sz="2800" dirty="0"/>
              <a:t> </a:t>
            </a:r>
            <a:r>
              <a:rPr lang="en-US" sz="2800" dirty="0" err="1"/>
              <a:t>opasnosti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zapreka</a:t>
            </a:r>
            <a:r>
              <a:rPr lang="en-US" sz="2800" dirty="0"/>
              <a:t> u </a:t>
            </a:r>
            <a:r>
              <a:rPr lang="en-US" sz="2800" dirty="0" err="1"/>
              <a:t>ostvarenju</a:t>
            </a:r>
            <a:r>
              <a:rPr lang="en-US" sz="2800" dirty="0"/>
              <a:t> </a:t>
            </a:r>
            <a:r>
              <a:rPr lang="en-US" sz="2800" dirty="0" err="1"/>
              <a:t>vlastitih</a:t>
            </a:r>
            <a:r>
              <a:rPr lang="en-US" sz="2800" dirty="0"/>
              <a:t> </a:t>
            </a:r>
            <a:r>
              <a:rPr lang="en-US" sz="2800" dirty="0" err="1"/>
              <a:t>potreba</a:t>
            </a:r>
            <a:r>
              <a:rPr lang="en-US" sz="2800" dirty="0"/>
              <a:t>, </a:t>
            </a:r>
            <a:r>
              <a:rPr lang="en-US" sz="2800" dirty="0" err="1"/>
              <a:t>interesa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ciljeva</a:t>
            </a:r>
            <a:r>
              <a:rPr lang="en-US" sz="2800" dirty="0"/>
              <a:t>,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napad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vlastita</a:t>
            </a:r>
            <a:r>
              <a:rPr lang="en-US" sz="2800" dirty="0"/>
              <a:t> </a:t>
            </a:r>
            <a:r>
              <a:rPr lang="en-US" sz="2800" dirty="0" err="1"/>
              <a:t>uvjerenja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vrijednosti</a:t>
            </a:r>
            <a:r>
              <a:rPr 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72206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43094" y="640338"/>
            <a:ext cx="8280400" cy="5945188"/>
          </a:xfrm>
        </p:spPr>
        <p:txBody>
          <a:bodyPr>
            <a:normAutofit fontScale="92500" lnSpcReduction="20000"/>
          </a:bodyPr>
          <a:lstStyle/>
          <a:p>
            <a:pPr lvl="0" algn="ctr">
              <a:buSzPct val="45000"/>
              <a:buFont typeface="StarSymbol"/>
              <a:buNone/>
            </a:pPr>
            <a:r>
              <a:rPr lang="en-US" sz="2600" b="1" i="1" dirty="0" err="1">
                <a:latin typeface="Times New Roman" panose="02020603050405020304" charset="0"/>
                <a:cs typeface="Times New Roman" panose="02020603050405020304" charset="0"/>
              </a:rPr>
              <a:t>Osobni</a:t>
            </a:r>
            <a:r>
              <a:rPr lang="en-US" sz="2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b="1" i="1" dirty="0" err="1">
                <a:latin typeface="Times New Roman" panose="02020603050405020304" charset="0"/>
                <a:cs typeface="Times New Roman" panose="02020603050405020304" charset="0"/>
              </a:rPr>
              <a:t>konflikti</a:t>
            </a:r>
            <a:endParaRPr lang="en-US" sz="2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konflikt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istovremenog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privlačenja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osoba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zastane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odluci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jer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bira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između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dva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jednako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privlačana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cilja</a:t>
            </a:r>
            <a:r>
              <a:rPr lang="hr-HR" sz="2400" dirty="0">
                <a:latin typeface="Times New Roman" panose="02020603050405020304" charset="0"/>
                <a:cs typeface="Times New Roman" panose="02020603050405020304" charset="0"/>
              </a:rPr>
              <a:t> (npr. kupnja automobila, oba nam se isto sviđaju)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konflikt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istovremenog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privlačenja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odbijanja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kada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neki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cilj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ili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ponašanje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istovremeno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pozitivno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negativno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značenje</a:t>
            </a:r>
            <a:r>
              <a:rPr lang="hr-HR" sz="2400" dirty="0">
                <a:latin typeface="Times New Roman" panose="02020603050405020304" charset="0"/>
                <a:cs typeface="Times New Roman" panose="02020603050405020304" charset="0"/>
              </a:rPr>
              <a:t> (npr. igrali bi se s psom, ali ga se bojite)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konflikt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istovremenog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odbijanja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kada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se mora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izabrati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manje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od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dva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zla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”,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odnosno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odlučiti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između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dva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jednako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nepoženja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cilja</a:t>
            </a:r>
            <a:r>
              <a:rPr lang="hr-HR" sz="2400" dirty="0">
                <a:latin typeface="Times New Roman" panose="02020603050405020304" charset="0"/>
                <a:cs typeface="Times New Roman" panose="02020603050405020304" charset="0"/>
              </a:rPr>
              <a:t> (npr. vojnik se boji bombe, ali se boji pobjeći jer se boji sankcija)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dvostruki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konflikt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istovremenog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privlačenja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odbijanja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kada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treba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izabrati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između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dva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to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svakog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za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sebe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podjednako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privlačana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hr-HR" sz="2400" dirty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odbojna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cilja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ili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aktivnosti</a:t>
            </a:r>
            <a:r>
              <a:rPr lang="hr-HR" sz="2400" dirty="0">
                <a:latin typeface="Times New Roman" panose="02020603050405020304" charset="0"/>
                <a:cs typeface="Times New Roman" panose="02020603050405020304" charset="0"/>
              </a:rPr>
              <a:t> (npr. ostati raditi u Hrvatskoj za manja primanja ili otići u Njemačku za veća primanja, ali biti daleko od obitelji i prijatelja)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11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549903"/>
            <a:ext cx="8280400" cy="5945188"/>
          </a:xfrm>
        </p:spPr>
        <p:txBody>
          <a:bodyPr>
            <a:normAutofit/>
          </a:bodyPr>
          <a:lstStyle/>
          <a:p>
            <a:pPr lvl="0" algn="l">
              <a:buSzPct val="45000"/>
              <a:buFont typeface="StarSymbol"/>
              <a:buNone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Konflikt motiva često je prisutan u poslovnoj situaciji kada je na primjer, stranka neodlučna u izboru svojih odluka.</a:t>
            </a:r>
          </a:p>
          <a:p>
            <a:pPr lvl="0" algn="l">
              <a:buSzPct val="45000"/>
              <a:buFont typeface="StarSymbol"/>
              <a:buNone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Zbog toga stranka postaje emocionalno napeta i nervozna. </a:t>
            </a:r>
          </a:p>
          <a:p>
            <a:pPr lvl="0" algn="l">
              <a:buSzPct val="45000"/>
              <a:buFont typeface="StarSymbol"/>
              <a:buNone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Važno je da čuvar ili zaštitara prepozna to stanje i prirodu konflikta, kako bi mogao utjecati i usmjeravati odluke i ponašanje stranke upućivanjem na druga manje štetna rješenja</a:t>
            </a:r>
          </a:p>
          <a:p>
            <a:pPr lvl="0" algn="l">
              <a:buSzPct val="45000"/>
              <a:buFont typeface="StarSymbol"/>
              <a:buNone/>
            </a:pPr>
            <a:r>
              <a:rPr lang="hr-HR" sz="2600" dirty="0">
                <a:latin typeface="Times New Roman" panose="02020603050405020304" charset="0"/>
                <a:cs typeface="Times New Roman" panose="02020603050405020304" charset="0"/>
              </a:rPr>
              <a:t>Time se smanjuju tenzije i izbjegava mogući sukob</a:t>
            </a:r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5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65126" y="308394"/>
            <a:ext cx="8280400" cy="1079500"/>
          </a:xfrm>
        </p:spPr>
        <p:txBody>
          <a:bodyPr/>
          <a:lstStyle/>
          <a:p>
            <a:pPr lvl="0" algn="ctr"/>
            <a:r>
              <a:rPr lang="en-US" sz="3200" b="1" i="1" dirty="0" err="1"/>
              <a:t>Izvori</a:t>
            </a:r>
            <a:r>
              <a:rPr lang="en-US" sz="3200" b="1" dirty="0"/>
              <a:t> </a:t>
            </a:r>
            <a:r>
              <a:rPr lang="en-US" sz="3200" b="1" i="1" dirty="0" err="1"/>
              <a:t>opasnosti</a:t>
            </a:r>
            <a:endParaRPr lang="en-US" sz="3200" b="1" i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2659" y="1057275"/>
            <a:ext cx="7726154" cy="4500563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teroristička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djelovanja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krađe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razbojništva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nasilje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vandalizam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uništenje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djelovanje prirodnih sila koje mogu rezultirati poplavom, potresom, udarom groma ili požarom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4701108" y="1286117"/>
            <a:ext cx="4572000" cy="2493720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22998" y="399178"/>
            <a:ext cx="8280400" cy="1079500"/>
          </a:xfrm>
        </p:spPr>
        <p:txBody>
          <a:bodyPr>
            <a:normAutofit fontScale="90000"/>
          </a:bodyPr>
          <a:lstStyle/>
          <a:p>
            <a:pPr lvl="0"/>
            <a:r>
              <a:rPr lang="hr-HR" sz="3200" b="1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Osnovna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načela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postupanja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zaštitara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konfliktnim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situacijama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2515" y="1758549"/>
            <a:ext cx="8280400" cy="4500562"/>
          </a:xfrm>
        </p:spPr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nastup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mora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biti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smiren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samopouzdan</a:t>
            </a:r>
            <a:r>
              <a:rPr lang="hr-HR" sz="2800" dirty="0">
                <a:latin typeface="Times New Roman" panose="02020603050405020304" charset="0"/>
                <a:cs typeface="Times New Roman" panose="02020603050405020304" charset="0"/>
              </a:rPr>
              <a:t>. Time se realizira dojam osobe koja nije prijeteća. Važno je izbjeći da se razdražljivost osobe u sukobu ne prenese na čuvara ili zaštitara,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prepoznati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kojoj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fazi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sukob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procjeniti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mogućnost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vlastite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ugroženosti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sigurnosti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drugih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sudionika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prilagoditi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izabrati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vlastito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ponašanje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uljudni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nastup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izdavanje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mjere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ili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upozorenja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predstaviti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se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kao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odlučan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izravan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ali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ne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prijeteći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način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08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33529" y="1396808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 err="1"/>
              <a:t>k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roz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razgovor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uvjeriti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da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će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postupanje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po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uputama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zaštitara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biti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korist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dobrobit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svih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strana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pregovarati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sudionicima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traženje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kompromisa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72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3239" y="1231046"/>
            <a:ext cx="8280400" cy="4719637"/>
          </a:xfrm>
        </p:spPr>
        <p:txBody>
          <a:bodyPr>
            <a:normAutofit fontScale="92500"/>
          </a:bodyPr>
          <a:lstStyle/>
          <a:p>
            <a:pPr lvl="0">
              <a:buSzPct val="45000"/>
              <a:buFont typeface="StarSymbol"/>
              <a:buNone/>
            </a:pPr>
            <a:r>
              <a:rPr lang="hr-HR" altLang="en-US" sz="2800" dirty="0">
                <a:latin typeface="Times New Roman" panose="02020603050405020304" pitchFamily="18"/>
              </a:rPr>
              <a:t>Smanjenje je konflikata vjerojatnije ako: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izbjegavamo naredbe, prijetnje, podcjenjivanje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ne doživljavamo kritiku kao napad na sebe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odvojimo problem od osobe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ne raspravljamo ako je osoba ljuta, umorna, loše volje...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ne “istresamo” se na drugima</a:t>
            </a:r>
          </a:p>
          <a:p>
            <a:pPr marL="457200" lvl="0" indent="-457200">
              <a:buSzPct val="45000"/>
              <a:buFont typeface="Wingdings" panose="05000000000000000000" charset="0"/>
              <a:buChar char="Ø"/>
            </a:pPr>
            <a:r>
              <a:rPr lang="hr-HR" altLang="en-US" sz="2800" dirty="0">
                <a:latin typeface="Times New Roman" panose="02020603050405020304" pitchFamily="18"/>
              </a:rPr>
              <a:t>naučimo prepoznati “okidače” konflikta (ključne riječi koje mogu izazvati konflikt)</a:t>
            </a:r>
          </a:p>
        </p:txBody>
      </p:sp>
    </p:spTree>
    <p:extLst>
      <p:ext uri="{BB962C8B-B14F-4D97-AF65-F5344CB8AC3E}">
        <p14:creationId xmlns:p14="http://schemas.microsoft.com/office/powerpoint/2010/main" val="4013664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57494" y="348936"/>
            <a:ext cx="8280400" cy="1079500"/>
          </a:xfrm>
        </p:spPr>
        <p:txBody>
          <a:bodyPr/>
          <a:lstStyle/>
          <a:p>
            <a:pPr lvl="0"/>
            <a:r>
              <a:rPr lang="hr-HR" altLang="en-US" sz="3200" b="1" i="1" dirty="0">
                <a:latin typeface="Times New Roman" panose="02020603050405020304" pitchFamily="18"/>
              </a:rPr>
              <a:t>Stres na radnome mjestu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03868" y="1428436"/>
            <a:ext cx="8278813" cy="4719638"/>
          </a:xfrm>
        </p:spPr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Vjerojatno ne treba posebno isticati kako je posao čuvara/zaštitara vrlo stresan, te da osim lijepih i ugodnih trenutaka, svakodnevno uključuje moguće neugodnosti u odnosu s nekom nezadovoljnom strankom ili opasnosti (krađa, razbojništvo, tučnjava i dr.)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zato čuvari/zaštitari svoj posao obavljaju stručno (profesionalno) i sukladno zakonu te znaju pozitivno usmjeriti komunikaciju kako bi se izbjegao bilo kakav sukob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altLang="en-US" sz="2800" dirty="0">
                <a:latin typeface="Times New Roman" panose="02020603050405020304" pitchFamily="18"/>
              </a:rPr>
              <a:t> stres na radnom mjestu najbolje se “liječi” slobodnim aktivnostima koje Vas raduju, poput druženja s obitelji ili prijateljima</a:t>
            </a:r>
          </a:p>
        </p:txBody>
      </p:sp>
    </p:spTree>
    <p:extLst>
      <p:ext uri="{BB962C8B-B14F-4D97-AF65-F5344CB8AC3E}">
        <p14:creationId xmlns:p14="http://schemas.microsoft.com/office/powerpoint/2010/main" val="4074393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930" y="539750"/>
            <a:ext cx="8280400" cy="1079500"/>
          </a:xfrm>
        </p:spPr>
        <p:txBody>
          <a:bodyPr/>
          <a:lstStyle/>
          <a:p>
            <a:pPr lvl="0"/>
            <a:r>
              <a:rPr lang="en-US" sz="3200" dirty="0" err="1"/>
              <a:t>Dobri</a:t>
            </a:r>
            <a:r>
              <a:rPr lang="en-US" sz="3200" dirty="0"/>
              <a:t> </a:t>
            </a:r>
            <a:r>
              <a:rPr lang="en-US" sz="3200" dirty="0" err="1"/>
              <a:t>međuljudski</a:t>
            </a:r>
            <a:r>
              <a:rPr lang="en-US" sz="3200" dirty="0"/>
              <a:t> </a:t>
            </a:r>
            <a:r>
              <a:rPr lang="en-US" sz="3200" dirty="0" err="1"/>
              <a:t>odnosi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00112" y="1619250"/>
            <a:ext cx="8280400" cy="4751387"/>
          </a:xfrm>
          <a:blipFill>
            <a:blip r:embed="rId3"/>
            <a:stretch>
              <a:fillRect/>
            </a:stretch>
          </a:blipFill>
          <a:effectLst>
            <a:outerShdw dir="16200000" algn="tl">
              <a:srgbClr val="787878"/>
            </a:outerShdw>
          </a:effectLst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nisu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rezultat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slučaja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nego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poznavanja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određenih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elemenata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bitnih</a:t>
            </a:r>
            <a:r>
              <a:rPr lang="en-US" dirty="0">
                <a:solidFill>
                  <a:srgbClr val="000000"/>
                </a:solidFill>
              </a:rPr>
              <a:t> za </a:t>
            </a:r>
            <a:r>
              <a:rPr lang="en-US" dirty="0" err="1">
                <a:solidFill>
                  <a:srgbClr val="000000"/>
                </a:solidFill>
              </a:rPr>
              <a:t>uspješnu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komunikaciju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primjene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elemenata</a:t>
            </a:r>
            <a:r>
              <a:rPr lang="en-US" dirty="0">
                <a:solidFill>
                  <a:srgbClr val="000000"/>
                </a:solidFill>
              </a:rPr>
              <a:t> u </a:t>
            </a:r>
            <a:r>
              <a:rPr lang="en-US" dirty="0" err="1">
                <a:solidFill>
                  <a:srgbClr val="000000"/>
                </a:solidFill>
              </a:rPr>
              <a:t>specifičnim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situacijama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5976000" y="720000"/>
            <a:ext cx="1727640" cy="15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530" y="720000"/>
            <a:ext cx="8280400" cy="5557838"/>
          </a:xfrm>
        </p:spPr>
        <p:txBody>
          <a:bodyPr>
            <a:normAutofit fontScale="925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 err="1"/>
              <a:t>Komunikacija</a:t>
            </a:r>
            <a:r>
              <a:rPr lang="en-US" sz="2800" dirty="0"/>
              <a:t> je </a:t>
            </a:r>
            <a:r>
              <a:rPr lang="en-US" sz="2800" dirty="0" err="1"/>
              <a:t>proces</a:t>
            </a:r>
            <a:r>
              <a:rPr lang="en-US" sz="2800" dirty="0"/>
              <a:t> </a:t>
            </a:r>
            <a:r>
              <a:rPr lang="en-US" sz="2800" dirty="0" err="1"/>
              <a:t>izmjene</a:t>
            </a:r>
            <a:r>
              <a:rPr lang="en-US" sz="2800" dirty="0"/>
              <a:t> </a:t>
            </a:r>
            <a:r>
              <a:rPr lang="en-US" sz="2800" dirty="0" err="1"/>
              <a:t>informacija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poruka</a:t>
            </a:r>
            <a:r>
              <a:rPr lang="en-US" sz="2800" dirty="0"/>
              <a:t> </a:t>
            </a:r>
            <a:r>
              <a:rPr lang="en-US" sz="2800" dirty="0" err="1"/>
              <a:t>između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osoba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 err="1"/>
              <a:t>Komunikacija</a:t>
            </a:r>
            <a:r>
              <a:rPr lang="en-US" sz="2800" dirty="0"/>
              <a:t> je </a:t>
            </a:r>
            <a:r>
              <a:rPr lang="en-US" sz="2800" dirty="0" err="1"/>
              <a:t>način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koji </a:t>
            </a:r>
            <a:r>
              <a:rPr lang="en-US" sz="2800" dirty="0" err="1"/>
              <a:t>izmjenjujemo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misli</a:t>
            </a:r>
            <a:r>
              <a:rPr lang="en-US" sz="2800" dirty="0"/>
              <a:t>, </a:t>
            </a:r>
            <a:r>
              <a:rPr lang="en-US" sz="2800" dirty="0" err="1"/>
              <a:t>osjećaje</a:t>
            </a:r>
            <a:r>
              <a:rPr lang="en-US" sz="2800" dirty="0"/>
              <a:t>, </a:t>
            </a:r>
            <a:r>
              <a:rPr lang="en-US" sz="2800" dirty="0" err="1"/>
              <a:t>radnje</a:t>
            </a:r>
            <a:r>
              <a:rPr lang="en-US" sz="2800" dirty="0"/>
              <a:t>, </a:t>
            </a:r>
            <a:r>
              <a:rPr lang="en-US" sz="2800" dirty="0" err="1"/>
              <a:t>informacije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poruke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 err="1"/>
              <a:t>Komunikacija</a:t>
            </a:r>
            <a:r>
              <a:rPr lang="en-US" sz="2800" dirty="0"/>
              <a:t> je </a:t>
            </a:r>
            <a:r>
              <a:rPr lang="en-US" sz="2800" dirty="0" err="1"/>
              <a:t>međusobno</a:t>
            </a:r>
            <a:r>
              <a:rPr lang="en-US" sz="2800" dirty="0"/>
              <a:t> </a:t>
            </a:r>
            <a:r>
              <a:rPr lang="en-US" sz="2800" dirty="0" err="1"/>
              <a:t>utjecanje</a:t>
            </a:r>
            <a:r>
              <a:rPr lang="en-US" sz="2800" dirty="0"/>
              <a:t> </a:t>
            </a:r>
            <a:r>
              <a:rPr lang="en-US" sz="2800" dirty="0" err="1"/>
              <a:t>ljudi</a:t>
            </a:r>
            <a:r>
              <a:rPr lang="en-US" sz="2800" dirty="0"/>
              <a:t>, </a:t>
            </a:r>
            <a:r>
              <a:rPr lang="en-US" sz="2800" dirty="0" err="1"/>
              <a:t>upotrebom</a:t>
            </a:r>
            <a:r>
              <a:rPr lang="en-US" sz="2800" dirty="0"/>
              <a:t> </a:t>
            </a:r>
            <a:r>
              <a:rPr lang="en-US" sz="2800" dirty="0" err="1"/>
              <a:t>simboličkih</a:t>
            </a:r>
            <a:r>
              <a:rPr lang="en-US" sz="2800" dirty="0"/>
              <a:t> </a:t>
            </a:r>
            <a:r>
              <a:rPr lang="en-US" sz="2800" dirty="0" err="1"/>
              <a:t>sredstava</a:t>
            </a:r>
            <a:r>
              <a:rPr lang="en-US" sz="2800" dirty="0"/>
              <a:t> (</a:t>
            </a:r>
            <a:r>
              <a:rPr lang="en-US" sz="2800" dirty="0" err="1"/>
              <a:t>riječi</a:t>
            </a:r>
            <a:r>
              <a:rPr lang="en-US" sz="2800" dirty="0"/>
              <a:t>, </a:t>
            </a:r>
            <a:r>
              <a:rPr lang="en-US" sz="2800" dirty="0" err="1"/>
              <a:t>pokreta</a:t>
            </a:r>
            <a:r>
              <a:rPr lang="en-US" sz="2800" dirty="0"/>
              <a:t>, </a:t>
            </a:r>
            <a:r>
              <a:rPr lang="en-US" sz="2800" dirty="0" err="1"/>
              <a:t>crteža</a:t>
            </a:r>
            <a:r>
              <a:rPr lang="en-US" sz="2800" dirty="0"/>
              <a:t>, </a:t>
            </a:r>
            <a:r>
              <a:rPr lang="en-US" sz="2800" dirty="0" err="1"/>
              <a:t>simbola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1653" y="509970"/>
            <a:ext cx="8280400" cy="1079500"/>
          </a:xfrm>
        </p:spPr>
        <p:txBody>
          <a:bodyPr/>
          <a:lstStyle/>
          <a:p>
            <a:pPr lvl="0"/>
            <a:r>
              <a:rPr lang="en-US" sz="3600" dirty="0"/>
              <a:t>NAČELA KOMUNIKACIJE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42127" y="1529556"/>
            <a:ext cx="8280400" cy="4500562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srgbClr val="333333"/>
                </a:solidFill>
                <a:cs typeface="Arial" panose="020B0604020202020204" pitchFamily="18"/>
              </a:rPr>
              <a:t>1. </a:t>
            </a:r>
            <a:r>
              <a:rPr lang="en-US" sz="3600" b="1" dirty="0" err="1">
                <a:solidFill>
                  <a:srgbClr val="333333"/>
                </a:solidFill>
                <a:cs typeface="Arial" panose="020B0604020202020204" pitchFamily="18"/>
              </a:rPr>
              <a:t>Komunikacija</a:t>
            </a:r>
            <a:r>
              <a:rPr lang="en-US" sz="3600" b="1" dirty="0">
                <a:solidFill>
                  <a:srgbClr val="333333"/>
                </a:solidFill>
                <a:cs typeface="Arial" panose="020B0604020202020204" pitchFamily="18"/>
              </a:rPr>
              <a:t> je </a:t>
            </a:r>
            <a:r>
              <a:rPr lang="en-US" sz="3600" b="1" dirty="0" err="1">
                <a:solidFill>
                  <a:srgbClr val="333333"/>
                </a:solidFill>
                <a:cs typeface="Arial" panose="020B0604020202020204" pitchFamily="18"/>
              </a:rPr>
              <a:t>neizbježna</a:t>
            </a:r>
            <a:r>
              <a:rPr lang="en-US" sz="3600" b="1" dirty="0">
                <a:solidFill>
                  <a:srgbClr val="333333"/>
                </a:solidFill>
                <a:cs typeface="Arial" panose="020B0604020202020204" pitchFamily="18"/>
              </a:rPr>
              <a:t>!</a:t>
            </a:r>
          </a:p>
          <a:p>
            <a:pPr lvl="0">
              <a:tabLst>
                <a:tab pos="1245235" algn="l"/>
              </a:tabLst>
            </a:pP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(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Prilikom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susreta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zaštitara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i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stranke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ili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štićene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osobe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nije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moguće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NE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komunicirati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!)</a:t>
            </a:r>
          </a:p>
        </p:txBody>
      </p:sp>
      <p:sp>
        <p:nvSpPr>
          <p:cNvPr id="4" name="object 5"/>
          <p:cNvSpPr/>
          <p:nvPr/>
        </p:nvSpPr>
        <p:spPr>
          <a:xfrm>
            <a:off x="4031999" y="3839400"/>
            <a:ext cx="3816000" cy="256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7560000" y="3671999"/>
            <a:ext cx="1519919" cy="282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1789" y="657469"/>
            <a:ext cx="8280400" cy="5400675"/>
          </a:xfrm>
        </p:spPr>
        <p:txBody>
          <a:bodyPr/>
          <a:lstStyle/>
          <a:p>
            <a:pPr lvl="0">
              <a:tabLst>
                <a:tab pos="520065" algn="l"/>
              </a:tabLst>
            </a:pPr>
            <a:r>
              <a:rPr lang="en-US" sz="3600" b="1" dirty="0">
                <a:solidFill>
                  <a:srgbClr val="1C1C1C"/>
                </a:solidFill>
                <a:cs typeface="Arial" panose="020B0604020202020204" pitchFamily="18"/>
              </a:rPr>
              <a:t>2. </a:t>
            </a:r>
            <a:r>
              <a:rPr lang="en-US" sz="3600" b="1" dirty="0" err="1">
                <a:solidFill>
                  <a:srgbClr val="1C1C1C"/>
                </a:solidFill>
                <a:cs typeface="Arial" panose="020B0604020202020204" pitchFamily="18"/>
              </a:rPr>
              <a:t>Komunikacija</a:t>
            </a:r>
            <a:r>
              <a:rPr lang="en-US" sz="3600" b="1" dirty="0">
                <a:solidFill>
                  <a:srgbClr val="1C1C1C"/>
                </a:solidFill>
                <a:cs typeface="Arial" panose="020B0604020202020204" pitchFamily="18"/>
              </a:rPr>
              <a:t> je </a:t>
            </a:r>
            <a:r>
              <a:rPr lang="en-US" sz="3600" b="1" dirty="0" err="1">
                <a:solidFill>
                  <a:srgbClr val="1C1C1C"/>
                </a:solidFill>
                <a:cs typeface="Arial" panose="020B0604020202020204" pitchFamily="18"/>
              </a:rPr>
              <a:t>nepovratna</a:t>
            </a:r>
            <a:r>
              <a:rPr lang="en-US" sz="3600" b="1" dirty="0">
                <a:solidFill>
                  <a:srgbClr val="1C1C1C"/>
                </a:solidFill>
                <a:cs typeface="Arial" panose="020B0604020202020204" pitchFamily="18"/>
              </a:rPr>
              <a:t>!</a:t>
            </a:r>
          </a:p>
          <a:p>
            <a:pPr lvl="0">
              <a:tabLst>
                <a:tab pos="520065" algn="l"/>
              </a:tabLst>
            </a:pP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(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Jednom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poslana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poruka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se ne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može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povući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!)</a:t>
            </a:r>
          </a:p>
          <a:p>
            <a:pPr lvl="0">
              <a:tabLst>
                <a:tab pos="520065" algn="l"/>
              </a:tabLst>
            </a:pPr>
            <a:r>
              <a:rPr lang="en-US" sz="3600" b="1" dirty="0">
                <a:solidFill>
                  <a:srgbClr val="1C1C1C"/>
                </a:solidFill>
                <a:cs typeface="Arial" panose="020B0604020202020204" pitchFamily="18"/>
              </a:rPr>
              <a:t>3. </a:t>
            </a:r>
            <a:r>
              <a:rPr lang="en-US" sz="3600" b="1" dirty="0" err="1">
                <a:solidFill>
                  <a:srgbClr val="1C1C1C"/>
                </a:solidFill>
                <a:cs typeface="Arial" panose="020B0604020202020204" pitchFamily="18"/>
              </a:rPr>
              <a:t>Komunikacija</a:t>
            </a:r>
            <a:r>
              <a:rPr lang="en-US" sz="3600" b="1" dirty="0">
                <a:solidFill>
                  <a:srgbClr val="1C1C1C"/>
                </a:solidFill>
                <a:cs typeface="Arial" panose="020B0604020202020204" pitchFamily="18"/>
              </a:rPr>
              <a:t> je </a:t>
            </a:r>
            <a:r>
              <a:rPr lang="en-US" sz="3600" b="1" dirty="0" err="1">
                <a:solidFill>
                  <a:srgbClr val="1C1C1C"/>
                </a:solidFill>
                <a:cs typeface="Arial" panose="020B0604020202020204" pitchFamily="18"/>
              </a:rPr>
              <a:t>neponovljiva</a:t>
            </a:r>
            <a:r>
              <a:rPr lang="en-US" sz="3600" b="1" dirty="0">
                <a:solidFill>
                  <a:srgbClr val="1C1C1C"/>
                </a:solidFill>
                <a:cs typeface="Arial" panose="020B0604020202020204" pitchFamily="18"/>
              </a:rPr>
              <a:t>!</a:t>
            </a:r>
          </a:p>
          <a:p>
            <a:pPr lvl="0">
              <a:tabLst>
                <a:tab pos="520065" algn="l"/>
              </a:tabLst>
            </a:pP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(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Nemoguće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je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ponoviti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potpuno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istu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  </a:t>
            </a:r>
            <a:r>
              <a:rPr lang="en-US" sz="3600" dirty="0" err="1">
                <a:solidFill>
                  <a:srgbClr val="333399"/>
                </a:solidFill>
                <a:cs typeface="Arial" panose="020B0604020202020204" pitchFamily="18"/>
              </a:rPr>
              <a:t>situaciju</a:t>
            </a:r>
            <a:r>
              <a:rPr lang="en-US" sz="3600" dirty="0">
                <a:solidFill>
                  <a:srgbClr val="333399"/>
                </a:solidFill>
                <a:cs typeface="Arial" panose="020B0604020202020204" pitchFamily="18"/>
              </a:rPr>
              <a:t>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43095" y="763117"/>
            <a:ext cx="8118475" cy="5167313"/>
          </a:xfrm>
        </p:spPr>
        <p:txBody>
          <a:bodyPr>
            <a:normAutofit fontScale="925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učenje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komunikacije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svladavanje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njezinih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vještina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vrlo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korisno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nužno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svakom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području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ljudskog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djelovanja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svaki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čovjek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želi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biti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djel</a:t>
            </a:r>
            <a:r>
              <a:rPr lang="hr-HR" altLang="en-US" sz="2400" dirty="0">
                <a:latin typeface="Times New Roman" panose="02020603050405020304" pitchFamily="18"/>
              </a:rPr>
              <a:t>otvoran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uspješan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slobodan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motiviran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učinkovit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odnosu</a:t>
            </a:r>
            <a:r>
              <a:rPr lang="en-US" sz="2400" dirty="0">
                <a:latin typeface="Times New Roman" panose="02020603050405020304" pitchFamily="18"/>
              </a:rPr>
              <a:t> s </a:t>
            </a:r>
            <a:r>
              <a:rPr lang="en-US" sz="2400" dirty="0" err="1">
                <a:latin typeface="Times New Roman" panose="02020603050405020304" pitchFamily="18"/>
              </a:rPr>
              <a:t>drugim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ljudima</a:t>
            </a:r>
            <a:r>
              <a:rPr lang="en-US" sz="2400" dirty="0">
                <a:latin typeface="Times New Roman" panose="02020603050405020304" pitchFamily="18"/>
              </a:rPr>
              <a:t>, a </a:t>
            </a:r>
            <a:r>
              <a:rPr lang="en-US" sz="2400" dirty="0" err="1">
                <a:latin typeface="Times New Roman" panose="02020603050405020304" pitchFamily="18"/>
              </a:rPr>
              <a:t>preduvjet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svemu</a:t>
            </a:r>
            <a:r>
              <a:rPr lang="en-US" sz="2400" dirty="0">
                <a:latin typeface="Times New Roman" panose="02020603050405020304" pitchFamily="18"/>
              </a:rPr>
              <a:t> tome </a:t>
            </a:r>
            <a:r>
              <a:rPr lang="en-US" sz="2400" dirty="0" err="1">
                <a:latin typeface="Times New Roman" panose="02020603050405020304" pitchFamily="18"/>
              </a:rPr>
              <a:t>moć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uspješne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komunikacije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osobe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koje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radu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isključivo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komuniciraju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tj</a:t>
            </a:r>
            <a:r>
              <a:rPr lang="en-US" sz="2400" dirty="0">
                <a:latin typeface="Times New Roman" panose="02020603050405020304" pitchFamily="18"/>
              </a:rPr>
              <a:t>. </a:t>
            </a:r>
            <a:r>
              <a:rPr lang="en-US" sz="2400" dirty="0" err="1">
                <a:latin typeface="Times New Roman" panose="02020603050405020304" pitchFamily="18"/>
              </a:rPr>
              <a:t>njihov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posao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zahtjeva</a:t>
            </a:r>
            <a:r>
              <a:rPr lang="en-US" sz="2400" dirty="0">
                <a:latin typeface="Times New Roman" panose="02020603050405020304" pitchFamily="18"/>
              </a:rPr>
              <a:t> rad </a:t>
            </a:r>
            <a:r>
              <a:rPr lang="en-US" sz="2400" dirty="0" err="1">
                <a:latin typeface="Times New Roman" panose="02020603050405020304" pitchFamily="18"/>
              </a:rPr>
              <a:t>sa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strankama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moraju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znati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kako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općiti</a:t>
            </a:r>
            <a:r>
              <a:rPr lang="en-US" sz="2400" dirty="0">
                <a:latin typeface="Times New Roman" panose="02020603050405020304" pitchFamily="18"/>
              </a:rPr>
              <a:t> s </a:t>
            </a:r>
            <a:r>
              <a:rPr lang="en-US" sz="2400" dirty="0" err="1">
                <a:latin typeface="Times New Roman" panose="02020603050405020304" pitchFamily="18"/>
              </a:rPr>
              <a:t>drugima</a:t>
            </a:r>
            <a:r>
              <a:rPr lang="en-US" sz="2400" dirty="0">
                <a:latin typeface="Times New Roman" panose="02020603050405020304" pitchFamily="18"/>
              </a:rPr>
              <a:t>, da bi </a:t>
            </a:r>
            <a:r>
              <a:rPr lang="en-US" sz="2400" dirty="0" err="1">
                <a:latin typeface="Times New Roman" panose="02020603050405020304" pitchFamily="18"/>
              </a:rPr>
              <a:t>povećali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sigurnost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samopouzdanje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djelotvornost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rada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tj</a:t>
            </a:r>
            <a:r>
              <a:rPr lang="en-US" sz="2400" dirty="0">
                <a:latin typeface="Times New Roman" panose="02020603050405020304" pitchFamily="18"/>
              </a:rPr>
              <a:t>. </a:t>
            </a:r>
            <a:r>
              <a:rPr lang="en-US" sz="2400" dirty="0" err="1">
                <a:latin typeface="Times New Roman" panose="02020603050405020304" pitchFamily="18"/>
              </a:rPr>
              <a:t>kako</a:t>
            </a:r>
            <a:r>
              <a:rPr lang="en-US" sz="2400" dirty="0">
                <a:latin typeface="Times New Roman" panose="02020603050405020304" pitchFamily="18"/>
              </a:rPr>
              <a:t> bi </a:t>
            </a:r>
            <a:r>
              <a:rPr lang="en-US" sz="2400" dirty="0" err="1">
                <a:latin typeface="Times New Roman" panose="02020603050405020304" pitchFamily="18"/>
              </a:rPr>
              <a:t>mogle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pomoći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strankama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koje</a:t>
            </a:r>
            <a:r>
              <a:rPr lang="en-US" sz="2400" dirty="0">
                <a:latin typeface="Times New Roman" panose="02020603050405020304" pitchFamily="18"/>
              </a:rPr>
              <a:t> to od </a:t>
            </a:r>
            <a:r>
              <a:rPr lang="en-US" sz="2400" dirty="0" err="1">
                <a:latin typeface="Times New Roman" panose="02020603050405020304" pitchFamily="18"/>
              </a:rPr>
              <a:t>njih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očekuju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znanje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iz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područja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komunikacije</a:t>
            </a:r>
            <a:r>
              <a:rPr lang="en-US" sz="2400" dirty="0">
                <a:latin typeface="Times New Roman" panose="02020603050405020304" pitchFamily="18"/>
              </a:rPr>
              <a:t>, a </a:t>
            </a:r>
            <a:r>
              <a:rPr lang="en-US" sz="2400" dirty="0" err="1">
                <a:latin typeface="Times New Roman" panose="02020603050405020304" pitchFamily="18"/>
              </a:rPr>
              <a:t>osobito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vještine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komuniciranja</a:t>
            </a:r>
            <a:r>
              <a:rPr lang="en-US" sz="2400" dirty="0">
                <a:latin typeface="Times New Roman" panose="02020603050405020304" pitchFamily="18"/>
              </a:rPr>
              <a:t> ne </a:t>
            </a:r>
            <a:r>
              <a:rPr lang="en-US" sz="2400" dirty="0" err="1">
                <a:latin typeface="Times New Roman" panose="02020603050405020304" pitchFamily="18"/>
              </a:rPr>
              <a:t>može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steći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odjednom-komunikaciju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uči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cijelog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života</a:t>
            </a:r>
            <a:endParaRPr lang="en-US" sz="24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84739" y="1285351"/>
            <a:ext cx="8280400" cy="43846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i="1" dirty="0">
                <a:latin typeface="Times New Roman" panose="02020603050405020304" pitchFamily="18"/>
              </a:rPr>
              <a:t> </a:t>
            </a:r>
            <a:r>
              <a:rPr lang="en-US" i="1" dirty="0" err="1">
                <a:latin typeface="Times New Roman" panose="02020603050405020304" pitchFamily="18"/>
              </a:rPr>
              <a:t>Komunikacija</a:t>
            </a:r>
            <a:r>
              <a:rPr lang="en-US" i="1" dirty="0">
                <a:latin typeface="Times New Roman" panose="02020603050405020304" pitchFamily="18"/>
              </a:rPr>
              <a:t> je </a:t>
            </a:r>
            <a:r>
              <a:rPr lang="en-US" i="1" dirty="0" err="1">
                <a:latin typeface="Times New Roman" panose="02020603050405020304" pitchFamily="18"/>
              </a:rPr>
              <a:t>prenošenje</a:t>
            </a:r>
            <a:r>
              <a:rPr lang="en-US" i="1" dirty="0">
                <a:latin typeface="Times New Roman" panose="02020603050405020304" pitchFamily="18"/>
              </a:rPr>
              <a:t> </a:t>
            </a:r>
            <a:r>
              <a:rPr lang="en-US" i="1" dirty="0" err="1">
                <a:latin typeface="Times New Roman" panose="02020603050405020304" pitchFamily="18"/>
              </a:rPr>
              <a:t>ideja</a:t>
            </a:r>
            <a:r>
              <a:rPr lang="en-US" i="1" dirty="0">
                <a:latin typeface="Times New Roman" panose="02020603050405020304" pitchFamily="18"/>
              </a:rPr>
              <a:t> </a:t>
            </a:r>
            <a:r>
              <a:rPr lang="en-US" i="1" dirty="0" err="1">
                <a:latin typeface="Times New Roman" panose="02020603050405020304" pitchFamily="18"/>
              </a:rPr>
              <a:t>ili</a:t>
            </a:r>
            <a:r>
              <a:rPr lang="en-US" i="1" dirty="0">
                <a:latin typeface="Times New Roman" panose="02020603050405020304" pitchFamily="18"/>
              </a:rPr>
              <a:t> </a:t>
            </a:r>
            <a:r>
              <a:rPr lang="en-US" i="1" dirty="0" err="1">
                <a:latin typeface="Times New Roman" panose="02020603050405020304" pitchFamily="18"/>
              </a:rPr>
              <a:t>informacija</a:t>
            </a:r>
            <a:r>
              <a:rPr lang="en-US" i="1" dirty="0">
                <a:latin typeface="Times New Roman" panose="02020603050405020304" pitchFamily="18"/>
              </a:rPr>
              <a:t> od </a:t>
            </a:r>
            <a:r>
              <a:rPr lang="en-US" i="1" dirty="0" err="1">
                <a:latin typeface="Times New Roman" panose="02020603050405020304" pitchFamily="18"/>
              </a:rPr>
              <a:t>jedne</a:t>
            </a:r>
            <a:r>
              <a:rPr lang="en-US" i="1" dirty="0">
                <a:latin typeface="Times New Roman" panose="02020603050405020304" pitchFamily="18"/>
              </a:rPr>
              <a:t> </a:t>
            </a:r>
            <a:r>
              <a:rPr lang="en-US" i="1" dirty="0" err="1">
                <a:latin typeface="Times New Roman" panose="02020603050405020304" pitchFamily="18"/>
              </a:rPr>
              <a:t>osobe</a:t>
            </a:r>
            <a:r>
              <a:rPr lang="en-US" i="1" dirty="0">
                <a:latin typeface="Times New Roman" panose="02020603050405020304" pitchFamily="18"/>
              </a:rPr>
              <a:t> </a:t>
            </a:r>
            <a:r>
              <a:rPr lang="en-US" i="1" dirty="0" err="1">
                <a:latin typeface="Times New Roman" panose="02020603050405020304" pitchFamily="18"/>
              </a:rPr>
              <a:t>drugoj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/>
              </a:rPr>
              <a:t>– </a:t>
            </a:r>
            <a:r>
              <a:rPr lang="en-US" dirty="0" err="1">
                <a:latin typeface="Times New Roman" panose="02020603050405020304" pitchFamily="18"/>
              </a:rPr>
              <a:t>tada</a:t>
            </a:r>
            <a:r>
              <a:rPr lang="en-US" dirty="0">
                <a:latin typeface="Times New Roman" panose="02020603050405020304" pitchFamily="18"/>
              </a:rPr>
              <a:t> je </a:t>
            </a:r>
            <a:r>
              <a:rPr lang="en-US" dirty="0" err="1">
                <a:latin typeface="Times New Roman" panose="02020603050405020304" pitchFamily="18"/>
              </a:rPr>
              <a:t>nazivamo</a:t>
            </a:r>
            <a:r>
              <a:rPr lang="en-US" dirty="0"/>
              <a:t> </a:t>
            </a:r>
            <a:r>
              <a:rPr lang="en-US" i="1" dirty="0" err="1">
                <a:latin typeface="Times New Roman" panose="02020603050405020304" pitchFamily="18"/>
              </a:rPr>
              <a:t>porukom</a:t>
            </a:r>
            <a:r>
              <a:rPr lang="en-US" dirty="0"/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latin typeface="Times New Roman" panose="02020603050405020304" pitchFamily="18"/>
              </a:rPr>
              <a:t> U </a:t>
            </a:r>
            <a:r>
              <a:rPr lang="en-US" dirty="0" err="1">
                <a:latin typeface="Times New Roman" panose="02020603050405020304" pitchFamily="18"/>
              </a:rPr>
              <a:t>razmjeni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poruka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primamo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dajemo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različite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informacije</a:t>
            </a:r>
            <a:r>
              <a:rPr lang="en-US" dirty="0">
                <a:latin typeface="Times New Roman" panose="02020603050405020304" pitchFamily="18"/>
              </a:rPr>
              <a:t> o </a:t>
            </a:r>
            <a:r>
              <a:rPr lang="en-US" dirty="0" err="1">
                <a:latin typeface="Times New Roman" panose="02020603050405020304" pitchFamily="18"/>
              </a:rPr>
              <a:t>mislima</a:t>
            </a:r>
            <a:r>
              <a:rPr lang="en-US" dirty="0">
                <a:latin typeface="Times New Roman" panose="02020603050405020304" pitchFamily="18"/>
              </a:rPr>
              <a:t>, </a:t>
            </a:r>
            <a:r>
              <a:rPr lang="en-US" dirty="0" err="1">
                <a:latin typeface="Times New Roman" panose="02020603050405020304" pitchFamily="18"/>
              </a:rPr>
              <a:t>osjećajima</a:t>
            </a:r>
            <a:r>
              <a:rPr lang="en-US" dirty="0">
                <a:latin typeface="Times New Roman" panose="02020603050405020304" pitchFamily="18"/>
              </a:rPr>
              <a:t>, </a:t>
            </a:r>
            <a:r>
              <a:rPr lang="en-US" dirty="0" err="1">
                <a:latin typeface="Times New Roman" panose="02020603050405020304" pitchFamily="18"/>
              </a:rPr>
              <a:t>činjenicama</a:t>
            </a:r>
            <a:r>
              <a:rPr lang="en-US" dirty="0">
                <a:latin typeface="Times New Roman" panose="02020603050405020304" pitchFamily="18"/>
              </a:rPr>
              <a:t>, </a:t>
            </a:r>
            <a:r>
              <a:rPr lang="en-US" dirty="0" err="1">
                <a:latin typeface="Times New Roman" panose="02020603050405020304" pitchFamily="18"/>
              </a:rPr>
              <a:t>poslovima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</a:t>
            </a:r>
            <a:r>
              <a:rPr lang="en-US" dirty="0">
                <a:latin typeface="Times New Roman" panose="02020603050405020304" pitchFamily="18"/>
              </a:rPr>
              <a:t> dr.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3384" y="717027"/>
            <a:ext cx="8278813" cy="683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dirty="0"/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 dio izvora opasnosti leži najprije u djelovanju i ponašanju ljudi, i to u njihovom namjernom  opasnom činjenju ili propuštanju aktivnosti koje su trebali poduzeti, kako bi spriječili djelovanje mogućih opasnosti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pojedinci i grupe, svjesno i namjerno, opasnim i štetnim radnjama, ostvaruju vlastite koristi i dobitke na račun drugih ili pak svojim neznanjem, nepažnjom, nemarom i ne poduzimanjem mjera sigurnosti, izazivaju različite opasnosti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2754312" y="4276453"/>
            <a:ext cx="4572000" cy="2493720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95350189"/>
      </p:ext>
    </p:extLst>
  </p:cSld>
  <p:clrMapOvr>
    <a:masterClrMapping/>
  </p:clrMapOvr>
  <p:transition spd="med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007993" y="1214001"/>
            <a:ext cx="8278812" cy="43846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Kako</a:t>
            </a:r>
            <a:r>
              <a:rPr lang="en-US" dirty="0">
                <a:latin typeface="Times New Roman" panose="02020603050405020304" pitchFamily="18"/>
              </a:rPr>
              <a:t> bi </a:t>
            </a:r>
            <a:r>
              <a:rPr lang="en-US" dirty="0" err="1">
                <a:latin typeface="Times New Roman" panose="02020603050405020304" pitchFamily="18"/>
              </a:rPr>
              <a:t>komunikacija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bila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moguća</a:t>
            </a:r>
            <a:r>
              <a:rPr lang="en-US" dirty="0">
                <a:latin typeface="Times New Roman" panose="02020603050405020304" pitchFamily="18"/>
              </a:rPr>
              <a:t>, </a:t>
            </a:r>
            <a:r>
              <a:rPr lang="en-US" dirty="0" err="1">
                <a:latin typeface="Times New Roman" panose="02020603050405020304" pitchFamily="18"/>
              </a:rPr>
              <a:t>sudionici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moraju</a:t>
            </a:r>
            <a:r>
              <a:rPr lang="en-US" dirty="0">
                <a:latin typeface="Times New Roman" panose="02020603050405020304" pitchFamily="18"/>
              </a:rPr>
              <a:t>:</a:t>
            </a:r>
          </a:p>
          <a:p>
            <a:pPr lvl="0">
              <a:buSzPct val="45000"/>
              <a:buFont typeface="StarSymbol"/>
              <a:buNone/>
            </a:pPr>
            <a:r>
              <a:rPr lang="en-US" dirty="0">
                <a:latin typeface="Times New Roman" panose="02020603050405020304" pitchFamily="18"/>
              </a:rPr>
              <a:t>             </a:t>
            </a:r>
            <a:r>
              <a:rPr lang="hr-HR" altLang="en-US" dirty="0">
                <a:latin typeface="Times New Roman" panose="02020603050405020304" pitchFamily="18"/>
              </a:rPr>
              <a:t>- </a:t>
            </a:r>
            <a:r>
              <a:rPr lang="en-US" dirty="0" err="1">
                <a:latin typeface="Times New Roman" panose="02020603050405020304" pitchFamily="18"/>
              </a:rPr>
              <a:t>poznavati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jezik</a:t>
            </a:r>
            <a:endParaRPr lang="en-US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hr-HR" altLang="en-US" dirty="0">
                <a:latin typeface="Times New Roman" panose="02020603050405020304" pitchFamily="18"/>
              </a:rPr>
              <a:t>             - </a:t>
            </a:r>
            <a:r>
              <a:rPr lang="en-US" dirty="0" err="1">
                <a:latin typeface="Times New Roman" panose="02020603050405020304" pitchFamily="18"/>
              </a:rPr>
              <a:t>znati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procjeniti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situaciju</a:t>
            </a:r>
            <a:endParaRPr lang="en-US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hr-HR" altLang="en-US" dirty="0">
                <a:latin typeface="Times New Roman" panose="02020603050405020304" pitchFamily="18"/>
              </a:rPr>
              <a:t>             - </a:t>
            </a:r>
            <a:r>
              <a:rPr lang="en-US" dirty="0" err="1">
                <a:latin typeface="Times New Roman" panose="02020603050405020304" pitchFamily="18"/>
              </a:rPr>
              <a:t>poznavati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bitna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obilježja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društvene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strukture</a:t>
            </a:r>
            <a:r>
              <a:rPr lang="en-US" dirty="0">
                <a:latin typeface="Times New Roman" panose="02020603050405020304" pitchFamily="18"/>
              </a:rPr>
              <a:t> u </a:t>
            </a:r>
            <a:r>
              <a:rPr lang="en-US" dirty="0" err="1">
                <a:latin typeface="Times New Roman" panose="02020603050405020304" pitchFamily="18"/>
              </a:rPr>
              <a:t>kojoj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komuniciraju</a:t>
            </a:r>
            <a:r>
              <a:rPr lang="en-US" dirty="0">
                <a:latin typeface="Times New Roman" panose="02020603050405020304" pitchFamily="18"/>
              </a:rPr>
              <a:t>- </a:t>
            </a:r>
            <a:r>
              <a:rPr lang="en-US" dirty="0" err="1">
                <a:latin typeface="Times New Roman" panose="02020603050405020304" pitchFamily="18"/>
              </a:rPr>
              <a:t>sustav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njezinih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vrij</a:t>
            </a:r>
            <a:r>
              <a:rPr lang="hr-HR" altLang="en-US" dirty="0" err="1">
                <a:latin typeface="Times New Roman" panose="02020603050405020304" pitchFamily="18"/>
              </a:rPr>
              <a:t>ednosti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stavova</a:t>
            </a:r>
            <a:endParaRPr lang="en-US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225" y="539750"/>
            <a:ext cx="8280400" cy="1079500"/>
          </a:xfrm>
        </p:spPr>
        <p:txBody>
          <a:bodyPr/>
          <a:lstStyle/>
          <a:p>
            <a:pPr lvl="0"/>
            <a:r>
              <a:rPr lang="en-US" dirty="0"/>
              <a:t>SUDIONICI KOMUNKACIJE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900112" y="1497676"/>
            <a:ext cx="8280400" cy="4751387"/>
          </a:xfrm>
        </p:spPr>
        <p:txBody>
          <a:bodyPr/>
          <a:lstStyle/>
          <a:p>
            <a:pPr lvl="0"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Pošiljatelj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osoba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šalje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inicijator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)</a:t>
            </a:r>
          </a:p>
          <a:p>
            <a:pPr lvl="0"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Informacija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prenosi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Kanal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– put koji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prelazi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Primalac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osoba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više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njih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)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prima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uzvraća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povratnom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informacijom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razumjevanju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ne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razumjevanju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primljenog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marL="0" lvl="0" indent="0">
              <a:buNone/>
              <a:tabLst>
                <a:tab pos="355600" algn="l"/>
              </a:tabLst>
            </a:pPr>
            <a:endParaRPr lang="en-US" sz="2800" dirty="0">
              <a:solidFill>
                <a:srgbClr val="333399"/>
              </a:solidFill>
              <a:cs typeface="Arial" panose="020B0604020202020204" pitchFamily="18"/>
            </a:endParaRPr>
          </a:p>
        </p:txBody>
      </p:sp>
      <p:sp>
        <p:nvSpPr>
          <p:cNvPr id="3" name="object 4"/>
          <p:cNvSpPr/>
          <p:nvPr/>
        </p:nvSpPr>
        <p:spPr>
          <a:xfrm rot="360600">
            <a:off x="5402463" y="5222312"/>
            <a:ext cx="3038400" cy="2544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33046" y="1101271"/>
            <a:ext cx="8280400" cy="43846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Komunikacija</a:t>
            </a:r>
            <a:r>
              <a:rPr lang="en-US" dirty="0">
                <a:latin typeface="Times New Roman" panose="02020603050405020304" pitchFamily="18"/>
              </a:rPr>
              <a:t> bi </a:t>
            </a:r>
            <a:r>
              <a:rPr lang="en-US" dirty="0" err="1">
                <a:latin typeface="Times New Roman" panose="02020603050405020304" pitchFamily="18"/>
              </a:rPr>
              <a:t>uvijek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trebala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biti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dvosmjerna</a:t>
            </a:r>
            <a:r>
              <a:rPr lang="en-US" dirty="0">
                <a:latin typeface="Times New Roman" panose="02020603050405020304" pitchFamily="18"/>
              </a:rPr>
              <a:t>, </a:t>
            </a:r>
            <a:r>
              <a:rPr lang="en-US" dirty="0" err="1">
                <a:latin typeface="Times New Roman" panose="02020603050405020304" pitchFamily="18"/>
              </a:rPr>
              <a:t>zbog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interakcije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onog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tko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poruku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šalje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onoga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tko</a:t>
            </a:r>
            <a:r>
              <a:rPr lang="en-US" dirty="0">
                <a:latin typeface="Times New Roman" panose="02020603050405020304" pitchFamily="18"/>
              </a:rPr>
              <a:t> je prima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Poruke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mogu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biti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izravne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neizravne</a:t>
            </a:r>
            <a:endParaRPr lang="en-US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Neizravne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poruke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nazivaju</a:t>
            </a:r>
            <a:r>
              <a:rPr lang="en-US" dirty="0">
                <a:latin typeface="Times New Roman" panose="02020603050405020304" pitchFamily="18"/>
              </a:rPr>
              <a:t> se </a:t>
            </a:r>
            <a:r>
              <a:rPr lang="en-US" dirty="0" err="1">
                <a:latin typeface="Times New Roman" panose="02020603050405020304" pitchFamily="18"/>
              </a:rPr>
              <a:t>jednosmjernom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komunikacijom</a:t>
            </a:r>
            <a:r>
              <a:rPr lang="en-US" dirty="0">
                <a:latin typeface="Times New Roman" panose="02020603050405020304" pitchFamily="18"/>
              </a:rPr>
              <a:t> (to </a:t>
            </a:r>
            <a:r>
              <a:rPr lang="en-US" dirty="0" err="1">
                <a:latin typeface="Times New Roman" panose="02020603050405020304" pitchFamily="18"/>
              </a:rPr>
              <a:t>su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često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uputstva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hr-HR" altLang="en-US" dirty="0">
                <a:latin typeface="Times New Roman" panose="02020603050405020304" pitchFamily="18"/>
              </a:rPr>
              <a:t>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naredbe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što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ih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primamo</a:t>
            </a:r>
            <a:r>
              <a:rPr lang="en-US" dirty="0">
                <a:latin typeface="Times New Roman" panose="02020603050405020304" pitchFamily="18"/>
              </a:rPr>
              <a:t>, a da ne </a:t>
            </a:r>
            <a:r>
              <a:rPr lang="en-US" dirty="0" err="1">
                <a:latin typeface="Times New Roman" panose="02020603050405020304" pitchFamily="18"/>
              </a:rPr>
              <a:t>očekujemo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povratnu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informaciju</a:t>
            </a:r>
            <a:r>
              <a:rPr lang="en-US" dirty="0">
                <a:latin typeface="Times New Roman" panose="02020603050405020304" pitchFamily="18"/>
              </a:rPr>
              <a:t>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34602" y="352426"/>
            <a:ext cx="8280400" cy="1081087"/>
          </a:xfrm>
        </p:spPr>
        <p:txBody>
          <a:bodyPr/>
          <a:lstStyle/>
          <a:p>
            <a:pPr lvl="0"/>
            <a:r>
              <a:rPr lang="en-US" sz="3200" dirty="0"/>
              <a:t>VRSTE KOMUNIKACIJE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01934" y="1051676"/>
            <a:ext cx="8280400" cy="6245225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VERBALNA KOMUNIKACIJA – </a:t>
            </a:r>
            <a:r>
              <a:rPr lang="en-US" sz="2200" dirty="0" err="1"/>
              <a:t>komunikacija</a:t>
            </a:r>
            <a:r>
              <a:rPr lang="en-US" sz="2200" dirty="0"/>
              <a:t> </a:t>
            </a:r>
            <a:r>
              <a:rPr lang="en-US" sz="2200" dirty="0" err="1"/>
              <a:t>rječima</a:t>
            </a:r>
            <a:endParaRPr lang="en-US" sz="2200" dirty="0"/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SLUŠANJE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GOVOR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NEVERBALNA KOMUNIKACIJA – </a:t>
            </a:r>
            <a:r>
              <a:rPr lang="en-US" sz="2200" dirty="0" err="1"/>
              <a:t>komunikacija</a:t>
            </a:r>
            <a:r>
              <a:rPr lang="en-US" sz="2200" dirty="0"/>
              <a:t> bez </a:t>
            </a:r>
            <a:r>
              <a:rPr lang="en-US" sz="2200" dirty="0" err="1"/>
              <a:t>rječi</a:t>
            </a:r>
            <a:endParaRPr lang="en-US" sz="2200" dirty="0"/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IZRAZ LICA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POGLED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POLOŽAJ TIJELA, KRETANJE I GESTE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PROSTORNA BLISKOST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DODIR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VANJSKI IZGLED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PARALINGVISTIČKI ZNAKOVI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 dirty="0"/>
              <a:t>     - ŠUTNJA</a:t>
            </a:r>
          </a:p>
          <a:p>
            <a:pPr lvl="0">
              <a:buSzPct val="45000"/>
              <a:buFont typeface="StarSymbol"/>
              <a:buChar char="●"/>
            </a:pP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1572840" y="1060920"/>
            <a:ext cx="685764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5472000" y="3528000"/>
            <a:ext cx="4176359" cy="3671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6240" y="4464000"/>
            <a:ext cx="2507760" cy="308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863600"/>
            <a:ext cx="8280400" cy="5616575"/>
          </a:xfrm>
        </p:spPr>
        <p:txBody>
          <a:bodyPr/>
          <a:lstStyle/>
          <a:p>
            <a:pPr lvl="0">
              <a:tabLst>
                <a:tab pos="621665" algn="l"/>
                <a:tab pos="622300" algn="l"/>
              </a:tabLst>
            </a:pPr>
            <a:r>
              <a:rPr lang="en-US" sz="2800" b="1">
                <a:solidFill>
                  <a:srgbClr val="1C1C1C"/>
                </a:solidFill>
                <a:cs typeface="Arial" panose="020B0604020202020204" pitchFamily="18"/>
              </a:rPr>
              <a:t>Povratne informacije </a:t>
            </a:r>
            <a:r>
              <a:rPr lang="en-US" sz="2800">
                <a:solidFill>
                  <a:srgbClr val="1C1C1C"/>
                </a:solidFill>
                <a:cs typeface="Arial" panose="020B0604020202020204" pitchFamily="18"/>
              </a:rPr>
              <a:t>ili </a:t>
            </a:r>
            <a:r>
              <a:rPr lang="en-US" sz="2800" b="1">
                <a:solidFill>
                  <a:srgbClr val="1C1C1C"/>
                </a:solidFill>
                <a:cs typeface="Arial" panose="020B0604020202020204" pitchFamily="18"/>
              </a:rPr>
              <a:t>feedback  </a:t>
            </a:r>
            <a:r>
              <a:rPr lang="en-US" sz="2800">
                <a:solidFill>
                  <a:srgbClr val="1C1C1C"/>
                </a:solidFill>
                <a:cs typeface="Arial" panose="020B0604020202020204" pitchFamily="18"/>
              </a:rPr>
              <a:t>pokazuju kako je poruka interpretirana i  prihvaćena od strane primatelja i kakav utjecaj je poruka imala na  primatelja</a:t>
            </a:r>
          </a:p>
          <a:p>
            <a:pPr lvl="0">
              <a:tabLst>
                <a:tab pos="355600" algn="l"/>
              </a:tabLst>
            </a:pPr>
            <a:r>
              <a:rPr lang="en-US" sz="2800">
                <a:solidFill>
                  <a:srgbClr val="1C1C1C"/>
                </a:solidFill>
                <a:cs typeface="Arial" panose="020B0604020202020204" pitchFamily="18"/>
              </a:rPr>
              <a:t>Mogu se javiti u najrazličitijim oblicima –  od smješka ili mrštenja, kimanja glavom, do verbalnih reakcija ili promjena u  ponašanju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43094" y="1051762"/>
            <a:ext cx="8280400" cy="4498975"/>
          </a:xfrm>
        </p:spPr>
        <p:txBody>
          <a:bodyPr>
            <a:normAutofit/>
          </a:bodyPr>
          <a:lstStyle/>
          <a:p>
            <a:pPr lvl="0">
              <a:tabLst>
                <a:tab pos="355600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Pozitivne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povratne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informacije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lnSpc>
                <a:spcPct val="80000"/>
              </a:lnSpc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pošiljatelju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njegova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dobro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primljena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nastavi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komunicirati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način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lnSpc>
                <a:spcPct val="80000"/>
              </a:lnSpc>
              <a:tabLst>
                <a:tab pos="355600" algn="l"/>
              </a:tabLst>
            </a:pP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Negativne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povratne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informacije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pošiljatelju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nešto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nije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redu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da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potrebno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nešto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promijeniti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načinu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3288" y="358984"/>
            <a:ext cx="9005451" cy="1079500"/>
          </a:xfrm>
        </p:spPr>
        <p:txBody>
          <a:bodyPr/>
          <a:lstStyle/>
          <a:p>
            <a:pPr lvl="0"/>
            <a:r>
              <a:rPr lang="en-US" sz="3600" dirty="0" err="1">
                <a:latin typeface="Times New Roman" panose="02020603050405020304" pitchFamily="18"/>
              </a:rPr>
              <a:t>Prepreke</a:t>
            </a:r>
            <a:r>
              <a:rPr lang="en-US" sz="3600" dirty="0">
                <a:latin typeface="Times New Roman" panose="02020603050405020304" pitchFamily="18"/>
              </a:rPr>
              <a:t> </a:t>
            </a:r>
            <a:r>
              <a:rPr lang="en-US" sz="3600" dirty="0" err="1">
                <a:latin typeface="Times New Roman" panose="02020603050405020304" pitchFamily="18"/>
              </a:rPr>
              <a:t>uspješnoj</a:t>
            </a:r>
            <a:r>
              <a:rPr lang="hr-HR" sz="3600" dirty="0">
                <a:latin typeface="Times New Roman" panose="02020603050405020304" pitchFamily="18"/>
              </a:rPr>
              <a:t> </a:t>
            </a:r>
            <a:r>
              <a:rPr lang="en-US" sz="3600" dirty="0" err="1">
                <a:latin typeface="Times New Roman" panose="02020603050405020304" pitchFamily="18"/>
              </a:rPr>
              <a:t>komunikaciji</a:t>
            </a:r>
            <a:endParaRPr lang="en-US" sz="3600" dirty="0">
              <a:latin typeface="Times New Roman" panose="020206030504050203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3820" y="1587499"/>
            <a:ext cx="8280400" cy="4384675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600" i="1" dirty="0">
                <a:latin typeface="Times New Roman" panose="02020603050405020304" pitchFamily="18"/>
              </a:rPr>
              <a:t> </a:t>
            </a:r>
            <a:r>
              <a:rPr lang="en-US" sz="2600" i="1" dirty="0" err="1">
                <a:latin typeface="Times New Roman" panose="02020603050405020304" pitchFamily="18"/>
              </a:rPr>
              <a:t>više</a:t>
            </a:r>
            <a:r>
              <a:rPr lang="en-US" sz="2600" i="1" dirty="0">
                <a:latin typeface="Times New Roman" panose="02020603050405020304" pitchFamily="18"/>
              </a:rPr>
              <a:t> od 50% </a:t>
            </a:r>
            <a:r>
              <a:rPr lang="en-US" sz="2600" i="1" dirty="0" err="1">
                <a:latin typeface="Times New Roman" panose="02020603050405020304" pitchFamily="18"/>
              </a:rPr>
              <a:t>poruka</a:t>
            </a:r>
            <a:r>
              <a:rPr lang="en-US" sz="2600" i="1" dirty="0">
                <a:latin typeface="Times New Roman" panose="02020603050405020304" pitchFamily="18"/>
              </a:rPr>
              <a:t> </a:t>
            </a:r>
            <a:r>
              <a:rPr lang="en-US" sz="2600" i="1" dirty="0" err="1">
                <a:latin typeface="Times New Roman" panose="02020603050405020304" pitchFamily="18"/>
              </a:rPr>
              <a:t>nikad</a:t>
            </a:r>
            <a:r>
              <a:rPr lang="en-US" sz="2600" i="1" dirty="0">
                <a:latin typeface="Times New Roman" panose="02020603050405020304" pitchFamily="18"/>
              </a:rPr>
              <a:t> ne </a:t>
            </a:r>
            <a:r>
              <a:rPr lang="en-US" sz="2600" i="1" dirty="0" err="1">
                <a:latin typeface="Times New Roman" panose="02020603050405020304" pitchFamily="18"/>
              </a:rPr>
              <a:t>stignu</a:t>
            </a:r>
            <a:r>
              <a:rPr lang="en-US" sz="2600" i="1" dirty="0">
                <a:latin typeface="Times New Roman" panose="02020603050405020304" pitchFamily="18"/>
              </a:rPr>
              <a:t> do </a:t>
            </a:r>
            <a:r>
              <a:rPr lang="en-US" sz="2600" i="1" dirty="0" err="1">
                <a:latin typeface="Times New Roman" panose="02020603050405020304" pitchFamily="18"/>
              </a:rPr>
              <a:t>primatelja</a:t>
            </a:r>
            <a:r>
              <a:rPr lang="en-US" sz="2600" i="1" dirty="0">
                <a:latin typeface="Times New Roman" panose="02020603050405020304" pitchFamily="18"/>
              </a:rPr>
              <a:t> </a:t>
            </a:r>
            <a:r>
              <a:rPr lang="en-US" sz="2600" i="1" dirty="0" err="1">
                <a:latin typeface="Times New Roman" panose="02020603050405020304" pitchFamily="18"/>
              </a:rPr>
              <a:t>ili</a:t>
            </a:r>
            <a:r>
              <a:rPr lang="en-US" sz="2600" i="1" dirty="0">
                <a:latin typeface="Times New Roman" panose="02020603050405020304" pitchFamily="18"/>
              </a:rPr>
              <a:t> </a:t>
            </a:r>
            <a:r>
              <a:rPr lang="en-US" sz="2600" i="1" dirty="0" err="1">
                <a:latin typeface="Times New Roman" panose="02020603050405020304" pitchFamily="18"/>
              </a:rPr>
              <a:t>stignu</a:t>
            </a:r>
            <a:r>
              <a:rPr lang="en-US" sz="2600" i="1" dirty="0">
                <a:latin typeface="Times New Roman" panose="02020603050405020304" pitchFamily="18"/>
              </a:rPr>
              <a:t> u </a:t>
            </a:r>
            <a:r>
              <a:rPr lang="en-US" sz="2600" i="1" dirty="0" err="1">
                <a:latin typeface="Times New Roman" panose="02020603050405020304" pitchFamily="18"/>
              </a:rPr>
              <a:t>znatno</a:t>
            </a:r>
            <a:r>
              <a:rPr lang="en-US" sz="2600" i="1" dirty="0">
                <a:latin typeface="Times New Roman" panose="02020603050405020304" pitchFamily="18"/>
              </a:rPr>
              <a:t> </a:t>
            </a:r>
            <a:r>
              <a:rPr lang="en-US" sz="2600" i="1" dirty="0" err="1">
                <a:latin typeface="Times New Roman" panose="02020603050405020304" pitchFamily="18"/>
              </a:rPr>
              <a:t>izmjenjenom</a:t>
            </a:r>
            <a:r>
              <a:rPr lang="en-US" sz="2600" i="1" dirty="0">
                <a:latin typeface="Times New Roman" panose="02020603050405020304" pitchFamily="18"/>
              </a:rPr>
              <a:t> </a:t>
            </a:r>
            <a:r>
              <a:rPr lang="en-US" sz="2600" i="1" dirty="0" err="1">
                <a:latin typeface="Times New Roman" panose="02020603050405020304" pitchFamily="18"/>
              </a:rPr>
              <a:t>obliku</a:t>
            </a:r>
            <a:endParaRPr lang="en-US" sz="2600" i="1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hr-HR" altLang="en-US" sz="2600" dirty="0">
                <a:latin typeface="Times New Roman" panose="02020603050405020304" pitchFamily="18"/>
              </a:rPr>
              <a:t>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razgovoru</a:t>
            </a:r>
            <a:r>
              <a:rPr lang="en-US" sz="2600" dirty="0">
                <a:latin typeface="Times New Roman" panose="02020603050405020304" pitchFamily="18"/>
              </a:rPr>
              <a:t> s </a:t>
            </a:r>
            <a:r>
              <a:rPr lang="en-US" sz="2600" dirty="0" err="1">
                <a:latin typeface="Times New Roman" panose="02020603050405020304" pitchFamily="18"/>
              </a:rPr>
              <a:t>nekom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osobom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vrlo</a:t>
            </a:r>
            <a:r>
              <a:rPr lang="en-US" sz="2600" dirty="0">
                <a:latin typeface="Times New Roman" panose="02020603050405020304" pitchFamily="18"/>
              </a:rPr>
              <a:t> je </a:t>
            </a:r>
            <a:r>
              <a:rPr lang="en-US" sz="2600" dirty="0" err="1">
                <a:latin typeface="Times New Roman" panose="02020603050405020304" pitchFamily="18"/>
              </a:rPr>
              <a:t>važno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voditi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računa</a:t>
            </a:r>
            <a:r>
              <a:rPr lang="en-US" sz="2600" dirty="0">
                <a:latin typeface="Times New Roman" panose="02020603050405020304" pitchFamily="18"/>
              </a:rPr>
              <a:t> o </a:t>
            </a:r>
            <a:r>
              <a:rPr lang="en-US" sz="2600" dirty="0" err="1">
                <a:latin typeface="Times New Roman" panose="02020603050405020304" pitchFamily="18"/>
              </a:rPr>
              <a:t>sljedećem</a:t>
            </a:r>
            <a:r>
              <a:rPr lang="en-US" sz="2600" dirty="0">
                <a:latin typeface="Times New Roman" panose="02020603050405020304" pitchFamily="18"/>
              </a:rPr>
              <a:t>:</a:t>
            </a:r>
          </a:p>
          <a:p>
            <a:pPr lvl="0" algn="just">
              <a:buSzPct val="45000"/>
              <a:buFont typeface="StarSymbol"/>
              <a:buNone/>
            </a:pPr>
            <a:r>
              <a:rPr lang="en-US" sz="2600" dirty="0">
                <a:latin typeface="Times New Roman" panose="02020603050405020304" pitchFamily="18"/>
              </a:rPr>
              <a:t> - </a:t>
            </a:r>
            <a:r>
              <a:rPr lang="en-US" sz="2600" dirty="0" err="1">
                <a:latin typeface="Times New Roman" panose="02020603050405020304" pitchFamily="18"/>
              </a:rPr>
              <a:t>referentni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okvir</a:t>
            </a:r>
            <a:r>
              <a:rPr lang="en-US" sz="2600" dirty="0">
                <a:latin typeface="Times New Roman" panose="02020603050405020304" pitchFamily="18"/>
              </a:rPr>
              <a:t> – </a:t>
            </a:r>
            <a:r>
              <a:rPr lang="en-US" sz="2600" dirty="0" err="1">
                <a:latin typeface="Times New Roman" panose="02020603050405020304" pitchFamily="18"/>
              </a:rPr>
              <a:t>iz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sredine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dolazi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pojedinac</a:t>
            </a:r>
            <a:r>
              <a:rPr lang="en-US" sz="2600" dirty="0">
                <a:latin typeface="Times New Roman" panose="02020603050405020304" pitchFamily="18"/>
              </a:rPr>
              <a:t> s </a:t>
            </a:r>
            <a:r>
              <a:rPr lang="en-US" sz="2600" dirty="0" err="1">
                <a:latin typeface="Times New Roman" panose="02020603050405020304" pitchFamily="18"/>
              </a:rPr>
              <a:t>kojim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razgovaramo</a:t>
            </a:r>
            <a:r>
              <a:rPr lang="en-US" sz="2600" dirty="0">
                <a:latin typeface="Times New Roman" panose="02020603050405020304" pitchFamily="18"/>
              </a:rPr>
              <a:t> -</a:t>
            </a:r>
            <a:r>
              <a:rPr lang="en-US" sz="2600" dirty="0" err="1">
                <a:latin typeface="Times New Roman" panose="02020603050405020304" pitchFamily="18"/>
              </a:rPr>
              <a:t>ljudi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iz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različitih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kultura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imaju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različito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iskustvo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različite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kulturne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navike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npr</a:t>
            </a:r>
            <a:r>
              <a:rPr lang="en-US" sz="2600" dirty="0">
                <a:latin typeface="Times New Roman" panose="02020603050405020304" pitchFamily="18"/>
              </a:rPr>
              <a:t>. </a:t>
            </a:r>
            <a:r>
              <a:rPr lang="en-US" sz="2600" dirty="0" err="1">
                <a:latin typeface="Times New Roman" panose="02020603050405020304" pitchFamily="18"/>
              </a:rPr>
              <a:t>kašnjenje</a:t>
            </a:r>
            <a:r>
              <a:rPr lang="en-US" sz="2600" dirty="0">
                <a:latin typeface="Times New Roman" panose="02020603050405020304" pitchFamily="18"/>
              </a:rPr>
              <a:t> je u </a:t>
            </a:r>
            <a:r>
              <a:rPr lang="en-US" sz="2600" dirty="0" err="1">
                <a:latin typeface="Times New Roman" panose="02020603050405020304" pitchFamily="18"/>
              </a:rPr>
              <a:t>istočnim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zemljama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gotovo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normalna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stvar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dok</a:t>
            </a:r>
            <a:r>
              <a:rPr lang="en-US" sz="2600" dirty="0">
                <a:latin typeface="Times New Roman" panose="02020603050405020304" pitchFamily="18"/>
              </a:rPr>
              <a:t> je u </a:t>
            </a:r>
            <a:r>
              <a:rPr lang="en-US" sz="2600" dirty="0" err="1">
                <a:latin typeface="Times New Roman" panose="02020603050405020304" pitchFamily="18"/>
              </a:rPr>
              <a:t>zapadnim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vrlo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nepristojno</a:t>
            </a:r>
            <a:r>
              <a:rPr lang="en-US" sz="2600" dirty="0">
                <a:latin typeface="Times New Roman" panose="02020603050405020304" pitchFamily="18"/>
              </a:rPr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33151" y="494420"/>
            <a:ext cx="8280400" cy="1079500"/>
          </a:xfrm>
        </p:spPr>
        <p:txBody>
          <a:bodyPr/>
          <a:lstStyle/>
          <a:p>
            <a:pPr lvl="0"/>
            <a:r>
              <a:rPr lang="en-US" sz="2200" dirty="0"/>
              <a:t>PRIČA O INDIJANCU I KAUBOJU</a:t>
            </a:r>
          </a:p>
        </p:txBody>
      </p:sp>
      <p:sp>
        <p:nvSpPr>
          <p:cNvPr id="3" name="object 4"/>
          <p:cNvSpPr/>
          <p:nvPr/>
        </p:nvSpPr>
        <p:spPr>
          <a:xfrm>
            <a:off x="2232000" y="2060639"/>
            <a:ext cx="2445120" cy="2563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5764680" y="2160000"/>
            <a:ext cx="1939319" cy="214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439" y="4896000"/>
            <a:ext cx="6874560" cy="60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700" marR="0" lvl="0" indent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hr-H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Sretnu se INDIJANAC i KAUBOJ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73723" y="612224"/>
            <a:ext cx="8280400" cy="554355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111111"/>
                </a:solidFill>
                <a:cs typeface="Arial" panose="020B0604020202020204" pitchFamily="18"/>
              </a:rPr>
              <a:t>INDIJANAC </a:t>
            </a:r>
            <a:r>
              <a:rPr lang="en-US" sz="3600" dirty="0" err="1">
                <a:solidFill>
                  <a:srgbClr val="111111"/>
                </a:solidFill>
                <a:cs typeface="Arial" panose="020B0604020202020204" pitchFamily="18"/>
              </a:rPr>
              <a:t>pokaže</a:t>
            </a:r>
            <a:endParaRPr lang="en-US" sz="3600" dirty="0">
              <a:solidFill>
                <a:srgbClr val="111111"/>
              </a:solidFill>
              <a:cs typeface="Arial" panose="020B0604020202020204" pitchFamily="18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5256000" y="210240"/>
            <a:ext cx="1823760" cy="130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480" y="2304000"/>
            <a:ext cx="10154520" cy="3238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700" marR="0" lvl="0" indent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hr-HR" sz="3600" b="0" i="0" u="none" strike="noStrike" kern="1200" spc="0">
                <a:ln>
                  <a:noFill/>
                </a:ln>
                <a:solidFill>
                  <a:srgbClr val="111111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KAUBOJ na to pokaže</a:t>
            </a:r>
          </a:p>
          <a:p>
            <a:pPr marL="139065" marR="5080" lvl="0" indent="-127000" hangingPunct="0">
              <a:lnSpc>
                <a:spcPct val="255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2741930" algn="l"/>
              </a:tabLst>
            </a:pPr>
            <a:r>
              <a:rPr lang="hr-HR" sz="3600" b="0" i="0" u="none" strike="noStrike" kern="1200" spc="0">
                <a:ln>
                  <a:noFill/>
                </a:ln>
                <a:solidFill>
                  <a:srgbClr val="111111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INDIJANAC zatim rukama pokaže  </a:t>
            </a:r>
          </a:p>
          <a:p>
            <a:pPr marL="139065" marR="5080" lvl="0" indent="-127000" hangingPunct="0">
              <a:lnSpc>
                <a:spcPct val="255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2741930" algn="l"/>
              </a:tabLst>
            </a:pPr>
            <a:r>
              <a:rPr lang="hr-HR" sz="3600" b="0" i="0" u="none" strike="noStrike" kern="1200" spc="0">
                <a:ln>
                  <a:noFill/>
                </a:ln>
                <a:solidFill>
                  <a:srgbClr val="111111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a KAUBOJ</a:t>
            </a:r>
            <a:r>
              <a:rPr lang="hr-HR" sz="3600" b="0" i="0" u="none" strike="noStrike" kern="1200" spc="0">
                <a:ln>
                  <a:noFill/>
                </a:ln>
                <a:solidFill>
                  <a:srgbClr val="333399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	</a:t>
            </a:r>
          </a:p>
        </p:txBody>
      </p:sp>
      <p:sp>
        <p:nvSpPr>
          <p:cNvPr id="5" name="object 5"/>
          <p:cNvSpPr/>
          <p:nvPr/>
        </p:nvSpPr>
        <p:spPr>
          <a:xfrm>
            <a:off x="5544000" y="1728000"/>
            <a:ext cx="140436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6000" y="3284639"/>
            <a:ext cx="1367640" cy="161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67279" y="4896000"/>
            <a:ext cx="2088719" cy="150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74690" y="401620"/>
            <a:ext cx="8280400" cy="5657850"/>
          </a:xfrm>
        </p:spPr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pokazala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ukupnog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dnevnog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policijskog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zaštitarskog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10-18%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kriminal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sprječavanje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kriminalnih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dnevne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strankama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zaposlenicima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traže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odgovarjuće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Najveći je dio tih susreta s osobama koje ne žele niti izazivaju napetosti ili sukobe, već se ponašaju na miran i ne ugrožavajući način </a:t>
            </a:r>
          </a:p>
          <a:p>
            <a:pPr lvl="0">
              <a:buSzPct val="45000"/>
              <a:buFont typeface="StarSymbol"/>
              <a:buChar char="●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Ipak dio osoba, bilo zbog svojih negativnih osobina ličnosti, trenutnih vlastitih loših stanja ili po njihovu sudu, postojanja po njih proaktivnih elemenata konkretne situacije, reagira ekscesno. Ulaze u sukobe s čuvarima i zaštitarima ili se u štićenom prostoru i objektima međusobno sukobljavaju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720725"/>
            <a:ext cx="8280400" cy="6675438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Potom se svaki vrati svojoj kući.  </a:t>
            </a:r>
          </a:p>
          <a:p>
            <a:pPr lvl="0">
              <a:lnSpc>
                <a:spcPct val="120000"/>
              </a:lnSpc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KAUBOJ kaže ženi:</a:t>
            </a: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Sreo sam ludog INDIJANCA</a:t>
            </a: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On meni kaže ubit ću te ovako pokazujući  </a:t>
            </a: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prste</a:t>
            </a: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a ja njemu iskopat ću ti oči, ovako</a:t>
            </a:r>
          </a:p>
          <a:p>
            <a:pPr lvl="0">
              <a:lnSpc>
                <a:spcPct val="120000"/>
              </a:lnSpc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Onda on meni: molim te, nemoj</a:t>
            </a:r>
          </a:p>
          <a:p>
            <a:pPr lvl="0">
              <a:lnSpc>
                <a:spcPct val="120000"/>
              </a:lnSpc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 a ja njemu onda briši</a:t>
            </a:r>
          </a:p>
        </p:txBody>
      </p:sp>
      <p:sp>
        <p:nvSpPr>
          <p:cNvPr id="3" name="object 3"/>
          <p:cNvSpPr/>
          <p:nvPr/>
        </p:nvSpPr>
        <p:spPr>
          <a:xfrm>
            <a:off x="1887440" y="3144240"/>
            <a:ext cx="1294920" cy="89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3059" y="3553889"/>
            <a:ext cx="96408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1464" y="4562135"/>
            <a:ext cx="720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6925" y="5250775"/>
            <a:ext cx="1225080" cy="98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676275"/>
            <a:ext cx="8280400" cy="5937250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INDIJANAC pak ispriča svojoj ženi: </a:t>
            </a:r>
          </a:p>
          <a:p>
            <a:pPr lvl="0">
              <a:lnSpc>
                <a:spcPct val="120000"/>
              </a:lnSpc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 Sreo sam ludog KAUBOJA.</a:t>
            </a: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Ja njega pitam kako se zoveš</a:t>
            </a:r>
          </a:p>
          <a:p>
            <a:pPr lvl="0"/>
            <a:endParaRPr lang="en-US" sz="2800">
              <a:solidFill>
                <a:srgbClr val="000000"/>
              </a:solidFill>
              <a:cs typeface="Arial" panose="020B0604020202020204" pitchFamily="18"/>
            </a:endParaRP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a on meni kaže DIVOKOZA  </a:t>
            </a:r>
          </a:p>
          <a:p>
            <a:pPr lvl="0"/>
            <a:endParaRPr lang="en-US" sz="2800">
              <a:solidFill>
                <a:srgbClr val="000000"/>
              </a:solidFill>
              <a:cs typeface="Arial" panose="020B0604020202020204" pitchFamily="18"/>
            </a:endParaRP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Onda ga pitam PLANINSKA?  </a:t>
            </a:r>
          </a:p>
          <a:p>
            <a:pPr lvl="0"/>
            <a:endParaRPr lang="en-US" sz="2800">
              <a:solidFill>
                <a:srgbClr val="000000"/>
              </a:solidFill>
              <a:cs typeface="Arial" panose="020B0604020202020204" pitchFamily="18"/>
            </a:endParaRPr>
          </a:p>
          <a:p>
            <a:pPr lvl="0"/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A on meni, NE, RIJEČNA</a:t>
            </a:r>
          </a:p>
        </p:txBody>
      </p:sp>
      <p:sp>
        <p:nvSpPr>
          <p:cNvPr id="3" name="object 3"/>
          <p:cNvSpPr/>
          <p:nvPr/>
        </p:nvSpPr>
        <p:spPr>
          <a:xfrm>
            <a:off x="5632510" y="1746035"/>
            <a:ext cx="1262160" cy="90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4000" y="2808000"/>
            <a:ext cx="96408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1780" y="4273859"/>
            <a:ext cx="990719" cy="109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4920" y="5715360"/>
            <a:ext cx="1657080" cy="1196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33047" y="1031945"/>
            <a:ext cx="8280400" cy="4384675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Selektivno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slušanje</a:t>
            </a:r>
            <a:r>
              <a:rPr lang="en-US" sz="2600" dirty="0">
                <a:latin typeface="Times New Roman" panose="02020603050405020304" pitchFamily="18"/>
              </a:rPr>
              <a:t> – </a:t>
            </a:r>
            <a:r>
              <a:rPr lang="en-US" sz="2600" dirty="0" err="1">
                <a:latin typeface="Times New Roman" panose="02020603050405020304" pitchFamily="18"/>
              </a:rPr>
              <a:t>zamjećujemo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samo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informacije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što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potvrđuju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vlastita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uvjerenja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stavovi</a:t>
            </a:r>
            <a:r>
              <a:rPr lang="en-US" sz="2600" dirty="0">
                <a:latin typeface="Times New Roman" panose="02020603050405020304" pitchFamily="18"/>
              </a:rPr>
              <a:t> (</a:t>
            </a:r>
            <a:r>
              <a:rPr lang="en-US" sz="2600" dirty="0" err="1">
                <a:latin typeface="Times New Roman" panose="02020603050405020304" pitchFamily="18"/>
              </a:rPr>
              <a:t>npr</a:t>
            </a:r>
            <a:r>
              <a:rPr lang="en-US" sz="2600" dirty="0">
                <a:latin typeface="Times New Roman" panose="02020603050405020304" pitchFamily="18"/>
              </a:rPr>
              <a:t>. </a:t>
            </a:r>
            <a:r>
              <a:rPr lang="en-US" sz="2600" dirty="0" err="1">
                <a:latin typeface="Times New Roman" panose="02020603050405020304" pitchFamily="18"/>
              </a:rPr>
              <a:t>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utakmici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vidimo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samo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greške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protivnika</a:t>
            </a:r>
            <a:r>
              <a:rPr lang="en-US" sz="2600" dirty="0">
                <a:latin typeface="Times New Roman" panose="02020603050405020304" pitchFamily="18"/>
              </a:rPr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Vrijednost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procjene</a:t>
            </a:r>
            <a:r>
              <a:rPr lang="en-US" sz="2600" dirty="0">
                <a:latin typeface="Times New Roman" panose="02020603050405020304" pitchFamily="18"/>
              </a:rPr>
              <a:t> – </a:t>
            </a:r>
            <a:r>
              <a:rPr lang="en-US" sz="2600" dirty="0" err="1">
                <a:latin typeface="Times New Roman" panose="02020603050405020304" pitchFamily="18"/>
              </a:rPr>
              <a:t>negativan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stav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spram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osobe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prenosimo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poruku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dobivenu</a:t>
            </a:r>
            <a:r>
              <a:rPr lang="en-US" sz="2600" dirty="0">
                <a:latin typeface="Times New Roman" panose="02020603050405020304" pitchFamily="18"/>
              </a:rPr>
              <a:t> od </a:t>
            </a:r>
            <a:r>
              <a:rPr lang="en-US" sz="2600" dirty="0" err="1">
                <a:latin typeface="Times New Roman" panose="02020603050405020304" pitchFamily="18"/>
              </a:rPr>
              <a:t>te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osobe</a:t>
            </a:r>
            <a:r>
              <a:rPr lang="en-US" sz="2600" dirty="0">
                <a:latin typeface="Times New Roman" panose="02020603050405020304" pitchFamily="18"/>
              </a:rPr>
              <a:t>, pa </a:t>
            </a:r>
            <a:r>
              <a:rPr lang="en-US" sz="2600" dirty="0" err="1">
                <a:latin typeface="Times New Roman" panose="02020603050405020304" pitchFamily="18"/>
              </a:rPr>
              <a:t>joj</a:t>
            </a:r>
            <a:r>
              <a:rPr lang="en-US" sz="2600" dirty="0">
                <a:latin typeface="Times New Roman" panose="02020603050405020304" pitchFamily="18"/>
              </a:rPr>
              <a:t> ne </a:t>
            </a:r>
            <a:r>
              <a:rPr lang="en-US" sz="2600" dirty="0" err="1">
                <a:latin typeface="Times New Roman" panose="02020603050405020304" pitchFamily="18"/>
              </a:rPr>
              <a:t>pridajemo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važnost</a:t>
            </a:r>
            <a:r>
              <a:rPr lang="en-US" sz="2600" dirty="0">
                <a:latin typeface="Times New Roman" panose="02020603050405020304" pitchFamily="18"/>
              </a:rPr>
              <a:t> (</a:t>
            </a:r>
            <a:r>
              <a:rPr lang="en-US" sz="2600" dirty="0" err="1">
                <a:latin typeface="Times New Roman" panose="02020603050405020304" pitchFamily="18"/>
              </a:rPr>
              <a:t>npr</a:t>
            </a:r>
            <a:r>
              <a:rPr lang="en-US" sz="2600" dirty="0">
                <a:latin typeface="Times New Roman" panose="02020603050405020304" pitchFamily="18"/>
              </a:rPr>
              <a:t>. </a:t>
            </a:r>
            <a:r>
              <a:rPr lang="en-US" sz="2600" dirty="0" err="1">
                <a:latin typeface="Times New Roman" panose="02020603050405020304" pitchFamily="18"/>
              </a:rPr>
              <a:t>osobi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koja</a:t>
            </a:r>
            <a:r>
              <a:rPr lang="en-US" sz="2600" dirty="0">
                <a:latin typeface="Times New Roman" panose="02020603050405020304" pitchFamily="18"/>
              </a:rPr>
              <a:t> se </a:t>
            </a:r>
            <a:r>
              <a:rPr lang="en-US" sz="2600" dirty="0" err="1">
                <a:latin typeface="Times New Roman" panose="02020603050405020304" pitchFamily="18"/>
              </a:rPr>
              <a:t>stalno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žali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bolove</a:t>
            </a:r>
            <a:r>
              <a:rPr lang="en-US" sz="2600" dirty="0">
                <a:latin typeface="Times New Roman" panose="02020603050405020304" pitchFamily="18"/>
              </a:rPr>
              <a:t> ne </a:t>
            </a:r>
            <a:r>
              <a:rPr lang="en-US" sz="2600" dirty="0" err="1">
                <a:latin typeface="Times New Roman" panose="02020603050405020304" pitchFamily="18"/>
              </a:rPr>
              <a:t>vjerujemo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kad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joj</a:t>
            </a:r>
            <a:r>
              <a:rPr lang="en-US" sz="2600" dirty="0">
                <a:latin typeface="Times New Roman" panose="02020603050405020304" pitchFamily="18"/>
              </a:rPr>
              <a:t> je </a:t>
            </a:r>
            <a:r>
              <a:rPr lang="en-US" sz="2600" dirty="0" err="1">
                <a:latin typeface="Times New Roman" panose="02020603050405020304" pitchFamily="18"/>
              </a:rPr>
              <a:t>zbilja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loše</a:t>
            </a:r>
            <a:r>
              <a:rPr lang="en-US" sz="2600" dirty="0">
                <a:latin typeface="Times New Roman" panose="02020603050405020304" pitchFamily="18"/>
              </a:rPr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Kulturne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razlike</a:t>
            </a:r>
            <a:r>
              <a:rPr lang="en-US" sz="2600" dirty="0">
                <a:latin typeface="Times New Roman" panose="02020603050405020304" pitchFamily="18"/>
              </a:rPr>
              <a:t> – u </a:t>
            </a:r>
            <a:r>
              <a:rPr lang="en-US" sz="2600" dirty="0" err="1">
                <a:latin typeface="Times New Roman" panose="02020603050405020304" pitchFamily="18"/>
              </a:rPr>
              <a:t>poslovnoj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suradnji</a:t>
            </a:r>
            <a:r>
              <a:rPr lang="en-US" sz="2600" dirty="0">
                <a:latin typeface="Times New Roman" panose="02020603050405020304" pitchFamily="18"/>
              </a:rPr>
              <a:t> mora se </a:t>
            </a:r>
            <a:r>
              <a:rPr lang="en-US" sz="2600" dirty="0" err="1">
                <a:latin typeface="Times New Roman" panose="02020603050405020304" pitchFamily="18"/>
              </a:rPr>
              <a:t>voditi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računa</a:t>
            </a:r>
            <a:r>
              <a:rPr lang="en-US" sz="2600" dirty="0">
                <a:latin typeface="Times New Roman" panose="02020603050405020304" pitchFamily="18"/>
              </a:rPr>
              <a:t> o </a:t>
            </a:r>
            <a:r>
              <a:rPr lang="en-US" sz="2600" dirty="0" err="1">
                <a:latin typeface="Times New Roman" panose="02020603050405020304" pitchFamily="18"/>
              </a:rPr>
              <a:t>običajima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zemlje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ili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kulture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koju</a:t>
            </a:r>
            <a:r>
              <a:rPr lang="en-US" sz="2600" dirty="0">
                <a:latin typeface="Times New Roman" panose="02020603050405020304" pitchFamily="18"/>
              </a:rPr>
              <a:t> se </a:t>
            </a:r>
            <a:r>
              <a:rPr lang="en-US" sz="2600" dirty="0" err="1">
                <a:latin typeface="Times New Roman" panose="02020603050405020304" pitchFamily="18"/>
              </a:rPr>
              <a:t>dolazi</a:t>
            </a:r>
            <a:endParaRPr lang="en-US" sz="26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endParaRPr lang="en-US" sz="26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43578" y="1406857"/>
            <a:ext cx="8280400" cy="43846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2600" dirty="0" err="1">
                <a:latin typeface="Times New Roman" panose="02020603050405020304" pitchFamily="18"/>
              </a:rPr>
              <a:t>Spolne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razlike</a:t>
            </a:r>
            <a:r>
              <a:rPr lang="en-US" sz="2600" dirty="0">
                <a:latin typeface="Times New Roman" panose="02020603050405020304" pitchFamily="18"/>
              </a:rPr>
              <a:t> – </a:t>
            </a:r>
            <a:r>
              <a:rPr lang="en-US" sz="2600" dirty="0" err="1">
                <a:latin typeface="Times New Roman" panose="02020603050405020304" pitchFamily="18"/>
              </a:rPr>
              <a:t>muškarci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žene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različito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komuniciraju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poslovnom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okruženju</a:t>
            </a:r>
            <a:r>
              <a:rPr lang="en-US" sz="2600" dirty="0">
                <a:latin typeface="Times New Roman" panose="02020603050405020304" pitchFamily="18"/>
              </a:rPr>
              <a:t>: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pitchFamily="18"/>
              </a:rPr>
              <a:t>- </a:t>
            </a:r>
            <a:r>
              <a:rPr lang="en-US" sz="2600" dirty="0" err="1">
                <a:latin typeface="Times New Roman" panose="02020603050405020304" pitchFamily="18"/>
              </a:rPr>
              <a:t>muškarci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govore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dulje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prekidaju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govor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drugih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izravniji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komunikaciji</a:t>
            </a:r>
            <a:endParaRPr lang="en-US" sz="26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pitchFamily="18"/>
              </a:rPr>
              <a:t>- </a:t>
            </a:r>
            <a:r>
              <a:rPr lang="en-US" sz="2600" dirty="0" err="1">
                <a:latin typeface="Times New Roman" panose="02020603050405020304" pitchFamily="18"/>
              </a:rPr>
              <a:t>žene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koriste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više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riječi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objašnjavanju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postavljaju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više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pitanja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više</a:t>
            </a:r>
            <a:r>
              <a:rPr lang="en-US" sz="2600" dirty="0">
                <a:latin typeface="Times New Roman" panose="02020603050405020304" pitchFamily="18"/>
              </a:rPr>
              <a:t> se </a:t>
            </a:r>
            <a:r>
              <a:rPr lang="en-US" sz="2600" dirty="0" err="1">
                <a:latin typeface="Times New Roman" panose="02020603050405020304" pitchFamily="18"/>
              </a:rPr>
              <a:t>osmjehuju</a:t>
            </a:r>
            <a:endParaRPr lang="en-US" sz="26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03868" y="871172"/>
            <a:ext cx="7704138" cy="4492625"/>
          </a:xfrm>
        </p:spPr>
        <p:txBody>
          <a:bodyPr>
            <a:normAutofit fontScale="92500" lnSpcReduction="20000"/>
          </a:bodyPr>
          <a:lstStyle/>
          <a:p>
            <a:pPr lvl="0" algn="just">
              <a:buSzPct val="45000"/>
              <a:buFont typeface="StarSymbol"/>
              <a:buChar char="●"/>
            </a:pPr>
            <a:r>
              <a:rPr lang="hr-HR" alt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Emocije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osobine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ličnosti</a:t>
            </a:r>
            <a:r>
              <a:rPr lang="en-US" sz="2600" dirty="0">
                <a:latin typeface="Times New Roman" panose="02020603050405020304" pitchFamily="18"/>
              </a:rPr>
              <a:t> – </a:t>
            </a:r>
            <a:r>
              <a:rPr lang="en-US" sz="2600" dirty="0" err="1">
                <a:latin typeface="Times New Roman" panose="02020603050405020304" pitchFamily="18"/>
              </a:rPr>
              <a:t>emocije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iskrivljuju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zbilju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vrlo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često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uništavaju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komunikaciju</a:t>
            </a:r>
            <a:r>
              <a:rPr lang="en-US" sz="2600" dirty="0">
                <a:latin typeface="Times New Roman" panose="02020603050405020304" pitchFamily="18"/>
              </a:rPr>
              <a:t>. </a:t>
            </a:r>
            <a:r>
              <a:rPr lang="en-US" sz="2600" dirty="0" err="1">
                <a:latin typeface="Times New Roman" panose="02020603050405020304" pitchFamily="18"/>
              </a:rPr>
              <a:t>Osobine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ličnosti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kao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što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agresivnost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arogantnost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djeluju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sudionike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komunikacije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negativno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potiču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agresivnost</a:t>
            </a:r>
            <a:endParaRPr lang="en-US" sz="2600" dirty="0">
              <a:latin typeface="Times New Roman" panose="02020603050405020304" pitchFamily="18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Prebrzo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zaključivanje</a:t>
            </a:r>
            <a:r>
              <a:rPr lang="en-US" sz="2600" dirty="0">
                <a:latin typeface="Times New Roman" panose="02020603050405020304" pitchFamily="18"/>
              </a:rPr>
              <a:t> – </a:t>
            </a:r>
            <a:r>
              <a:rPr lang="en-US" sz="2600" dirty="0" err="1">
                <a:latin typeface="Times New Roman" panose="02020603050405020304" pitchFamily="18"/>
              </a:rPr>
              <a:t>događa</a:t>
            </a:r>
            <a:r>
              <a:rPr lang="en-US" sz="2600" dirty="0">
                <a:latin typeface="Times New Roman" panose="02020603050405020304" pitchFamily="18"/>
              </a:rPr>
              <a:t> se </a:t>
            </a:r>
            <a:r>
              <a:rPr lang="en-US" sz="2600" dirty="0" err="1">
                <a:latin typeface="Times New Roman" panose="02020603050405020304" pitchFamily="18"/>
              </a:rPr>
              <a:t>povremeno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svakome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osobito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ako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unaprijed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znamo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kako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će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priča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završiti</a:t>
            </a:r>
            <a:endParaRPr lang="en-US" sz="2600" dirty="0">
              <a:latin typeface="Times New Roman" panose="02020603050405020304" pitchFamily="18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Proksemičko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ponašanje</a:t>
            </a:r>
            <a:r>
              <a:rPr lang="en-US" sz="2800" dirty="0">
                <a:latin typeface="Times New Roman" panose="02020603050405020304" pitchFamily="18"/>
              </a:rPr>
              <a:t> – u </a:t>
            </a:r>
            <a:r>
              <a:rPr lang="en-US" sz="2800" dirty="0" err="1">
                <a:latin typeface="Times New Roman" panose="02020603050405020304" pitchFamily="18"/>
              </a:rPr>
              <a:t>komunikaciji</a:t>
            </a:r>
            <a:r>
              <a:rPr lang="en-US" sz="2800" dirty="0">
                <a:latin typeface="Times New Roman" panose="02020603050405020304" pitchFamily="18"/>
              </a:rPr>
              <a:t> je </a:t>
            </a:r>
            <a:r>
              <a:rPr lang="en-US" sz="2800" dirty="0" err="1">
                <a:latin typeface="Times New Roman" panose="02020603050405020304" pitchFamily="18"/>
              </a:rPr>
              <a:t>vrlo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važan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uloga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prostora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naposve</a:t>
            </a:r>
            <a:r>
              <a:rPr lang="en-US" sz="2800" dirty="0">
                <a:latin typeface="Times New Roman" panose="02020603050405020304" pitchFamily="18"/>
              </a:rPr>
              <a:t> u </a:t>
            </a:r>
            <a:r>
              <a:rPr lang="en-US" sz="2800" dirty="0" err="1">
                <a:latin typeface="Times New Roman" panose="02020603050405020304" pitchFamily="18"/>
              </a:rPr>
              <a:t>neverbalnoj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komunikaciji</a:t>
            </a:r>
            <a:r>
              <a:rPr lang="en-US" sz="2800" dirty="0">
                <a:latin typeface="Times New Roman" panose="02020603050405020304" pitchFamily="18"/>
              </a:rPr>
              <a:t> (</a:t>
            </a:r>
            <a:r>
              <a:rPr lang="en-US" sz="2800" dirty="0" err="1">
                <a:latin typeface="Times New Roman" panose="02020603050405020304" pitchFamily="18"/>
              </a:rPr>
              <a:t>ako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nam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netko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stoji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preblizu</a:t>
            </a:r>
            <a:r>
              <a:rPr lang="en-US" sz="2800" dirty="0">
                <a:latin typeface="Times New Roman" panose="02020603050405020304" pitchFamily="18"/>
              </a:rPr>
              <a:t>, a ne </a:t>
            </a:r>
            <a:r>
              <a:rPr lang="en-US" sz="2800" dirty="0" err="1">
                <a:latin typeface="Times New Roman" panose="02020603050405020304" pitchFamily="18"/>
              </a:rPr>
              <a:t>možemo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uzmaknuti</a:t>
            </a:r>
            <a:r>
              <a:rPr lang="en-US" sz="2800" dirty="0">
                <a:latin typeface="Times New Roman" panose="02020603050405020304" pitchFamily="18"/>
              </a:rPr>
              <a:t>, </a:t>
            </a:r>
            <a:r>
              <a:rPr lang="en-US" sz="2800" dirty="0" err="1">
                <a:latin typeface="Times New Roman" panose="02020603050405020304" pitchFamily="18"/>
              </a:rPr>
              <a:t>osjećamo</a:t>
            </a:r>
            <a:r>
              <a:rPr lang="en-US" sz="2800" dirty="0">
                <a:latin typeface="Times New Roman" panose="02020603050405020304" pitchFamily="18"/>
              </a:rPr>
              <a:t> </a:t>
            </a:r>
            <a:r>
              <a:rPr lang="en-US" sz="2800" dirty="0" err="1">
                <a:latin typeface="Times New Roman" panose="02020603050405020304" pitchFamily="18"/>
              </a:rPr>
              <a:t>nelagodu</a:t>
            </a:r>
            <a:r>
              <a:rPr lang="en-US" sz="2800" dirty="0">
                <a:latin typeface="Times New Roman" panose="02020603050405020304" pitchFamily="18"/>
              </a:rPr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1460" y="504824"/>
            <a:ext cx="8280400" cy="1222375"/>
          </a:xfrm>
        </p:spPr>
        <p:txBody>
          <a:bodyPr>
            <a:normAutofit fontScale="90000"/>
          </a:bodyPr>
          <a:lstStyle/>
          <a:p>
            <a:pPr lvl="0"/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komunikacije</a:t>
            </a:r>
            <a:r>
              <a:rPr lang="en-US" sz="1800" dirty="0"/>
              <a:t> – </a:t>
            </a:r>
            <a:r>
              <a:rPr lang="en-US" sz="1800" dirty="0" err="1"/>
              <a:t>verbalno</a:t>
            </a:r>
            <a:r>
              <a:rPr lang="en-US" sz="1800" dirty="0"/>
              <a:t>/</a:t>
            </a:r>
            <a:r>
              <a:rPr lang="en-US" sz="1800" dirty="0" err="1"/>
              <a:t>neverbalno</a:t>
            </a:r>
            <a:br>
              <a:rPr lang="en-US" sz="1800" dirty="0"/>
            </a:br>
            <a:br>
              <a:rPr lang="en-US" sz="1800" dirty="0"/>
            </a:br>
            <a:r>
              <a:rPr lang="hr-HR" sz="1800" dirty="0"/>
              <a:t>   </a:t>
            </a:r>
            <a:r>
              <a:rPr lang="en-US" sz="2800" dirty="0"/>
              <a:t>VERBALNA KOMUNIKACIJA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3385" y="1727199"/>
            <a:ext cx="8280400" cy="4498975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izmjenjivanje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/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riječima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None/>
              <a:tabLst>
                <a:tab pos="1287145" algn="l"/>
              </a:tabLst>
            </a:pPr>
            <a:r>
              <a:rPr lang="hr-HR" sz="2800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govorenje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75000"/>
              <a:buNone/>
              <a:tabLst>
                <a:tab pos="1287145" algn="l"/>
              </a:tabLst>
            </a:pPr>
            <a:r>
              <a:rPr lang="hr-HR" sz="2800" dirty="0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ea typeface="Arial Unicode MS" pitchFamily="2"/>
                <a:cs typeface="Arial" panose="020B0604020202020204" pitchFamily="18"/>
              </a:rPr>
              <a:t>slušanje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ea typeface="Arial Unicode MS" pitchFamily="2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pisana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za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zaštitare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čuvare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je od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izuzetne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važnosti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budu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vješti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uporabi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rječi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rečenica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govorenju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kako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bi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jasni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razumljivi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863600"/>
            <a:ext cx="8280400" cy="56165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26924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Prijenos informacija govorom, riječima</a:t>
            </a:r>
          </a:p>
          <a:p>
            <a:pPr lvl="0">
              <a:buSzPct val="45000"/>
              <a:buFont typeface="StarSymbol"/>
              <a:buChar char="●"/>
              <a:tabLst>
                <a:tab pos="300355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Prenose se stajališta, upute, uvjerenja,  ideje, osjećaji...</a:t>
            </a:r>
          </a:p>
          <a:p>
            <a:pPr lvl="0">
              <a:buSzPct val="45000"/>
              <a:buFont typeface="StarSymbol"/>
              <a:buChar char="●"/>
              <a:tabLst>
                <a:tab pos="300355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Sastoji se od </a:t>
            </a:r>
            <a:r>
              <a:rPr lang="en-US" sz="2800" b="1">
                <a:solidFill>
                  <a:srgbClr val="000000"/>
                </a:solidFill>
                <a:cs typeface="Arial" panose="020B0604020202020204" pitchFamily="18"/>
              </a:rPr>
              <a:t>slušanja i govorenja</a:t>
            </a:r>
          </a:p>
        </p:txBody>
      </p:sp>
      <p:sp>
        <p:nvSpPr>
          <p:cNvPr id="3" name="object 4"/>
          <p:cNvSpPr/>
          <p:nvPr/>
        </p:nvSpPr>
        <p:spPr>
          <a:xfrm>
            <a:off x="1152000" y="3348360"/>
            <a:ext cx="3239640" cy="233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680000" y="3240000"/>
            <a:ext cx="3889080" cy="26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1008063"/>
            <a:ext cx="8280400" cy="5472112"/>
          </a:xfrm>
        </p:spPr>
        <p:txBody>
          <a:bodyPr/>
          <a:lstStyle/>
          <a:p>
            <a:pPr lvl="0"/>
            <a:r>
              <a:rPr lang="en-US" sz="2800">
                <a:solidFill>
                  <a:srgbClr val="000000"/>
                </a:solidFill>
                <a:latin typeface="Calibri" panose="020F0502020204030204" pitchFamily="18"/>
              </a:rPr>
              <a:t>Uspješnost verbalne  komunikacije ovisi o:</a:t>
            </a:r>
          </a:p>
          <a:p>
            <a:pPr lvl="0">
              <a:buSzPct val="45000"/>
              <a:buFont typeface="StarSymbol"/>
              <a:buChar char="●"/>
              <a:tabLst>
                <a:tab pos="26924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onome tko prenosi informaciju</a:t>
            </a: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>
                <a:solidFill>
                  <a:srgbClr val="000000"/>
                </a:solidFill>
                <a:cs typeface="Arial" panose="020B0604020202020204" pitchFamily="18"/>
              </a:rPr>
              <a:t>onome tko prima informaciju</a:t>
            </a:r>
          </a:p>
        </p:txBody>
      </p:sp>
      <p:sp>
        <p:nvSpPr>
          <p:cNvPr id="3" name="object 4"/>
          <p:cNvSpPr/>
          <p:nvPr/>
        </p:nvSpPr>
        <p:spPr>
          <a:xfrm>
            <a:off x="3167279" y="3109319"/>
            <a:ext cx="3456720" cy="265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00112" y="489613"/>
            <a:ext cx="8280400" cy="107950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latin typeface="Times New Roman" panose="02020603050405020304" pitchFamily="18"/>
              </a:rPr>
              <a:t>Kako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poboljšati</a:t>
            </a:r>
            <a:r>
              <a:rPr lang="en-US" dirty="0">
                <a:latin typeface="Times New Roman" panose="02020603050405020304" pitchFamily="18"/>
              </a:rPr>
              <a:t> </a:t>
            </a:r>
            <a:r>
              <a:rPr lang="en-US" dirty="0" err="1">
                <a:latin typeface="Times New Roman" panose="02020603050405020304" pitchFamily="18"/>
              </a:rPr>
              <a:t>komunikaciju</a:t>
            </a:r>
            <a:endParaRPr lang="en-US" dirty="0">
              <a:latin typeface="Times New Roman" panose="020206030504050203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2707" y="1859033"/>
            <a:ext cx="8280400" cy="43846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Komunikaciju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možemo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poboljšati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razvijanjem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dviju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osnovnih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vještina</a:t>
            </a:r>
            <a:r>
              <a:rPr lang="en-US" sz="2600" dirty="0">
                <a:latin typeface="Times New Roman" panose="02020603050405020304" pitchFamily="18"/>
              </a:rPr>
              <a:t>:</a:t>
            </a:r>
          </a:p>
          <a:p>
            <a:pPr lvl="0">
              <a:buSzPct val="45000"/>
              <a:buFont typeface="StarSymbol"/>
              <a:buNone/>
            </a:pPr>
            <a:r>
              <a:rPr lang="hr-HR" altLang="en-US" sz="2600" dirty="0">
                <a:latin typeface="Times New Roman" panose="02020603050405020304" pitchFamily="18"/>
              </a:rPr>
              <a:t>	</a:t>
            </a:r>
            <a:r>
              <a:rPr lang="en-US" sz="2600" dirty="0">
                <a:latin typeface="Times New Roman" panose="02020603050405020304" pitchFamily="18"/>
              </a:rPr>
              <a:t>- </a:t>
            </a:r>
            <a:r>
              <a:rPr lang="en-US" sz="2600" dirty="0" err="1">
                <a:latin typeface="Times New Roman" panose="02020603050405020304" pitchFamily="18"/>
              </a:rPr>
              <a:t>davanje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traženje</a:t>
            </a:r>
            <a:r>
              <a:rPr lang="en-US" sz="2600" dirty="0">
                <a:latin typeface="Times New Roman" panose="02020603050405020304" pitchFamily="18"/>
              </a:rPr>
              <a:t> (</a:t>
            </a:r>
            <a:r>
              <a:rPr lang="en-US" sz="2600" dirty="0" err="1">
                <a:latin typeface="Times New Roman" panose="02020603050405020304" pitchFamily="18"/>
              </a:rPr>
              <a:t>primanje</a:t>
            </a:r>
            <a:r>
              <a:rPr lang="en-US" sz="2600" dirty="0">
                <a:latin typeface="Times New Roman" panose="02020603050405020304" pitchFamily="18"/>
              </a:rPr>
              <a:t>) </a:t>
            </a:r>
            <a:r>
              <a:rPr lang="en-US" sz="2600" dirty="0" err="1">
                <a:latin typeface="Times New Roman" panose="02020603050405020304" pitchFamily="18"/>
              </a:rPr>
              <a:t>povratnih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informacija</a:t>
            </a:r>
            <a:endParaRPr lang="en-US" sz="26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</a:pPr>
            <a:r>
              <a:rPr lang="hr-HR" altLang="en-US" sz="2600" dirty="0">
                <a:latin typeface="Times New Roman" panose="02020603050405020304" pitchFamily="18"/>
              </a:rPr>
              <a:t>	</a:t>
            </a:r>
            <a:r>
              <a:rPr lang="en-US" sz="2600" dirty="0">
                <a:latin typeface="Times New Roman" panose="02020603050405020304" pitchFamily="18"/>
              </a:rPr>
              <a:t>- </a:t>
            </a:r>
            <a:r>
              <a:rPr lang="en-US" sz="2600" dirty="0" err="1">
                <a:latin typeface="Times New Roman" panose="02020603050405020304" pitchFamily="18"/>
              </a:rPr>
              <a:t>aktivno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slušanje</a:t>
            </a:r>
            <a:endParaRPr lang="en-US" sz="26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3964" y="539750"/>
            <a:ext cx="8280400" cy="1079500"/>
          </a:xfrm>
        </p:spPr>
        <p:txBody>
          <a:bodyPr/>
          <a:lstStyle/>
          <a:p>
            <a:pPr lvl="0"/>
            <a:r>
              <a:rPr lang="en-US" sz="3200" b="1" dirty="0" err="1"/>
              <a:t>Zašto</a:t>
            </a:r>
            <a:r>
              <a:rPr lang="en-US" sz="3200" b="1" dirty="0"/>
              <a:t> je </a:t>
            </a:r>
            <a:r>
              <a:rPr lang="en-US" sz="3200" b="1" dirty="0" err="1"/>
              <a:t>važno</a:t>
            </a:r>
            <a:r>
              <a:rPr lang="en-US" sz="3200" b="1" dirty="0"/>
              <a:t> </a:t>
            </a:r>
            <a:r>
              <a:rPr lang="en-US" sz="3200" b="1" dirty="0" err="1"/>
              <a:t>pozorno</a:t>
            </a:r>
            <a:r>
              <a:rPr lang="en-US" sz="3200" b="1" dirty="0"/>
              <a:t> </a:t>
            </a:r>
            <a:r>
              <a:rPr lang="en-US" sz="3200" b="1" dirty="0" err="1"/>
              <a:t>slušati</a:t>
            </a:r>
            <a:r>
              <a:rPr lang="en-US" sz="3200" b="1" dirty="0"/>
              <a:t>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3046" y="1728404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 err="1"/>
              <a:t>pokazujemo</a:t>
            </a:r>
            <a:r>
              <a:rPr lang="en-US" sz="2800" dirty="0"/>
              <a:t> </a:t>
            </a:r>
            <a:r>
              <a:rPr lang="en-US" sz="2800" dirty="0" err="1"/>
              <a:t>stranci</a:t>
            </a:r>
            <a:r>
              <a:rPr lang="en-US" sz="2800" dirty="0"/>
              <a:t> da </a:t>
            </a:r>
            <a:r>
              <a:rPr lang="en-US" sz="2800" dirty="0" err="1"/>
              <a:t>smo</a:t>
            </a:r>
            <a:r>
              <a:rPr lang="en-US" sz="2800" dirty="0"/>
              <a:t> </a:t>
            </a:r>
            <a:r>
              <a:rPr lang="en-US" sz="2800" dirty="0" err="1"/>
              <a:t>zainteresirani</a:t>
            </a:r>
            <a:r>
              <a:rPr lang="en-US" sz="2800" dirty="0"/>
              <a:t> za </a:t>
            </a:r>
            <a:r>
              <a:rPr lang="en-US" sz="2800" dirty="0" err="1"/>
              <a:t>nju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njezine</a:t>
            </a:r>
            <a:r>
              <a:rPr lang="en-US" sz="2800" dirty="0"/>
              <a:t> </a:t>
            </a:r>
            <a:r>
              <a:rPr lang="en-US" sz="2800" dirty="0" err="1"/>
              <a:t>probleme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/>
              <a:t> </a:t>
            </a:r>
            <a:r>
              <a:rPr lang="en-US" sz="2800" dirty="0" err="1"/>
              <a:t>činiti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da se </a:t>
            </a:r>
            <a:r>
              <a:rPr lang="en-US" sz="2800" dirty="0" err="1"/>
              <a:t>stranku</a:t>
            </a:r>
            <a:r>
              <a:rPr lang="en-US" sz="2800" dirty="0"/>
              <a:t> ne </a:t>
            </a:r>
            <a:r>
              <a:rPr lang="en-US" sz="2800" dirty="0" err="1"/>
              <a:t>prekida</a:t>
            </a:r>
            <a:r>
              <a:rPr lang="en-US" sz="2800" dirty="0"/>
              <a:t> u </a:t>
            </a:r>
            <a:r>
              <a:rPr lang="en-US" sz="2800" dirty="0" err="1"/>
              <a:t>izlaganju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/>
              <a:t> ne </a:t>
            </a:r>
            <a:r>
              <a:rPr lang="en-US" sz="2800" dirty="0" err="1"/>
              <a:t>pokazivati</a:t>
            </a:r>
            <a:r>
              <a:rPr lang="en-US" sz="2800" dirty="0"/>
              <a:t> </a:t>
            </a:r>
            <a:r>
              <a:rPr lang="en-US" sz="2800" dirty="0" err="1"/>
              <a:t>znakove</a:t>
            </a:r>
            <a:r>
              <a:rPr lang="en-US" sz="2800" dirty="0"/>
              <a:t> </a:t>
            </a:r>
            <a:r>
              <a:rPr lang="en-US" sz="2800" dirty="0" err="1"/>
              <a:t>žurbe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dosade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6564165" y="4222790"/>
            <a:ext cx="2028600" cy="22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82803" y="250476"/>
            <a:ext cx="8370277" cy="2070693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sz="2800" dirty="0"/>
              <a:t> Ti se sukobi mogu očitovati kao verbalni napadi ili svađe, ali i kao nasilnički fizički napadi, koji mogu završiti tjelesnim povredama, pa i ugrožavanjem života sudionika takvih situacija. 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D81A8A-0EA1-9CFB-EDA6-EECD87B3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4" y="2223174"/>
            <a:ext cx="6551525" cy="53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1556" y="539750"/>
            <a:ext cx="8280400" cy="1079500"/>
          </a:xfrm>
        </p:spPr>
        <p:txBody>
          <a:bodyPr/>
          <a:lstStyle/>
          <a:p>
            <a:pPr lvl="0"/>
            <a:r>
              <a:rPr lang="en-US" sz="3200" b="1" dirty="0" err="1"/>
              <a:t>Razlozi</a:t>
            </a:r>
            <a:r>
              <a:rPr lang="en-US" sz="3200" b="1" dirty="0"/>
              <a:t> ne </a:t>
            </a:r>
            <a:r>
              <a:rPr lang="en-US" sz="3200" b="1" dirty="0" err="1"/>
              <a:t>slušanja</a:t>
            </a:r>
            <a:endParaRPr lang="en-US" sz="3200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2707" y="1529556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800" dirty="0"/>
              <a:t> </a:t>
            </a:r>
            <a:r>
              <a:rPr lang="en-US" sz="2800" dirty="0"/>
              <a:t>tempo </a:t>
            </a:r>
            <a:r>
              <a:rPr lang="en-US" sz="2800" dirty="0" err="1"/>
              <a:t>govorenja</a:t>
            </a:r>
            <a:r>
              <a:rPr lang="en-US" sz="2800" dirty="0"/>
              <a:t> (od 100-140 </a:t>
            </a:r>
            <a:r>
              <a:rPr lang="en-US" sz="2800" dirty="0" err="1"/>
              <a:t>riječi</a:t>
            </a:r>
            <a:r>
              <a:rPr lang="en-US" sz="2800" dirty="0"/>
              <a:t> u min) </a:t>
            </a:r>
            <a:r>
              <a:rPr lang="en-US" sz="2800" dirty="0" err="1"/>
              <a:t>nasuprot</a:t>
            </a:r>
            <a:r>
              <a:rPr lang="en-US" sz="2800" dirty="0"/>
              <a:t> </a:t>
            </a:r>
            <a:r>
              <a:rPr lang="en-US" sz="2800" dirty="0" err="1"/>
              <a:t>tempu</a:t>
            </a:r>
            <a:r>
              <a:rPr lang="en-US" sz="2800" dirty="0"/>
              <a:t> </a:t>
            </a:r>
            <a:r>
              <a:rPr lang="en-US" sz="2800" dirty="0" err="1"/>
              <a:t>slušanja</a:t>
            </a:r>
            <a:r>
              <a:rPr lang="en-US" sz="2800" dirty="0"/>
              <a:t> (600 </a:t>
            </a:r>
            <a:r>
              <a:rPr lang="en-US" sz="2800" dirty="0" err="1"/>
              <a:t>riječi</a:t>
            </a:r>
            <a:r>
              <a:rPr lang="en-US" sz="2800" dirty="0"/>
              <a:t> u min)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800" dirty="0"/>
              <a:t> </a:t>
            </a:r>
            <a:r>
              <a:rPr lang="en-US" sz="2800" dirty="0" err="1"/>
              <a:t>lažno</a:t>
            </a:r>
            <a:r>
              <a:rPr lang="en-US" sz="2800" dirty="0"/>
              <a:t> </a:t>
            </a:r>
            <a:r>
              <a:rPr lang="en-US" sz="2800" dirty="0" err="1"/>
              <a:t>slušanje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/>
              <a:t> </a:t>
            </a:r>
            <a:r>
              <a:rPr lang="en-US" sz="2800" dirty="0" err="1"/>
              <a:t>selektivno</a:t>
            </a:r>
            <a:r>
              <a:rPr lang="en-US" sz="2800" dirty="0"/>
              <a:t> </a:t>
            </a:r>
            <a:r>
              <a:rPr lang="en-US" sz="2800" dirty="0" err="1"/>
              <a:t>slušanje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1728000" y="4104000"/>
            <a:ext cx="6840000" cy="245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92852" y="875917"/>
            <a:ext cx="8280400" cy="50419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Preporuke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za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uspješan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prijenos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riječima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</a:t>
            </a: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što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stranih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riječi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rečenice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službenim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susretima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trebaju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kratke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razgovjetne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jasne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izbjegavati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zamjenice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neki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neke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to,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ovome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)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ne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pretjerivati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upotrebom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pridjeva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poštapalica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taktičko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”, “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garantirano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”, “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zar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ne” to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savršeno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prilagoditi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sugovorniku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ne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govoriti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samom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sebi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026502" y="1137313"/>
            <a:ext cx="8280400" cy="4498975"/>
          </a:xfrm>
        </p:spPr>
        <p:txBody>
          <a:bodyPr/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Za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uspješnu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komunikaciju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potrebno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18"/>
                <a:cs typeface="Arial" panose="020B0604020202020204" pitchFamily="18"/>
              </a:rPr>
              <a:t> je: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poruka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od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pošiljaoca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primaoca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stigne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nepromijenjena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primalac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razumije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vjeruje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je  dobro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razumio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ispravno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procijeni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njezinu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važnost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reagira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skladu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s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procjenom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906" y="1079499"/>
            <a:ext cx="8278812" cy="54006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hr-HR" alt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Loša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vodi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slabog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uspjeha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poslu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bismo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mogli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raditi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poboljšanju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naših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komunikacijskih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vještina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moramo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prvo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utvrditi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kakve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su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one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kojima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raspolažemo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koje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su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to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pogreške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koje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sami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često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činimo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više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svjesni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griješimo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918726"/>
            <a:ext cx="8280400" cy="4384675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r-HR" alt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Verbalnim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kanalom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prenose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uglavnom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informacije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dok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neverbalnim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prenose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stavovi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emocije</a:t>
            </a:r>
            <a:endParaRPr lang="en-US" sz="24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Kako</a:t>
            </a:r>
            <a:r>
              <a:rPr lang="en-US" sz="2400" dirty="0">
                <a:latin typeface="Times New Roman" panose="02020603050405020304" pitchFamily="18"/>
              </a:rPr>
              <a:t> bi </a:t>
            </a:r>
            <a:r>
              <a:rPr lang="en-US" sz="2400" dirty="0" err="1">
                <a:latin typeface="Times New Roman" panose="02020603050405020304" pitchFamily="18"/>
              </a:rPr>
              <a:t>verbalna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komunikacija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bila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što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uspješnija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važna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uporaba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književnog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jezika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pravilno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oblikovanje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rečenice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obvezna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uporaba</a:t>
            </a:r>
            <a:r>
              <a:rPr lang="en-US" sz="2400" dirty="0">
                <a:latin typeface="Times New Roman" panose="02020603050405020304" pitchFamily="18"/>
              </a:rPr>
              <a:t> “</a:t>
            </a:r>
            <a:r>
              <a:rPr lang="en-US" sz="2400" dirty="0" err="1">
                <a:latin typeface="Times New Roman" panose="02020603050405020304" pitchFamily="18"/>
              </a:rPr>
              <a:t>čarobnih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riječi</a:t>
            </a:r>
            <a:r>
              <a:rPr lang="en-US" sz="2400" dirty="0">
                <a:latin typeface="Times New Roman" panose="02020603050405020304" pitchFamily="18"/>
              </a:rPr>
              <a:t>” </a:t>
            </a:r>
            <a:r>
              <a:rPr lang="en-US" sz="2400" dirty="0" err="1">
                <a:latin typeface="Times New Roman" panose="02020603050405020304" pitchFamily="18"/>
              </a:rPr>
              <a:t>poput</a:t>
            </a:r>
            <a:r>
              <a:rPr lang="en-US" sz="2400" dirty="0">
                <a:latin typeface="Times New Roman" panose="02020603050405020304" pitchFamily="18"/>
              </a:rPr>
              <a:t>: “</a:t>
            </a:r>
            <a:r>
              <a:rPr lang="en-US" sz="2400" dirty="0" err="1">
                <a:latin typeface="Times New Roman" panose="02020603050405020304" pitchFamily="18"/>
              </a:rPr>
              <a:t>Molim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hvala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izvolite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oprosti</a:t>
            </a:r>
            <a:r>
              <a:rPr lang="en-US" sz="2400" dirty="0">
                <a:latin typeface="Times New Roman" panose="02020603050405020304" pitchFamily="18"/>
              </a:rPr>
              <a:t>.”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Poruka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ovisi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o </a:t>
            </a:r>
            <a:r>
              <a:rPr lang="en-US" sz="2400" dirty="0" err="1">
                <a:latin typeface="Times New Roman" panose="02020603050405020304" pitchFamily="18"/>
              </a:rPr>
              <a:t>intonaciji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rečenice</a:t>
            </a:r>
            <a:r>
              <a:rPr lang="en-US" sz="2400" dirty="0">
                <a:latin typeface="Times New Roman" panose="02020603050405020304" pitchFamily="18"/>
              </a:rPr>
              <a:t> – </a:t>
            </a:r>
            <a:r>
              <a:rPr lang="en-US" sz="2400" dirty="0" err="1">
                <a:latin typeface="Times New Roman" panose="02020603050405020304" pitchFamily="18"/>
              </a:rPr>
              <a:t>emocije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koje</a:t>
            </a:r>
            <a:r>
              <a:rPr lang="en-US" sz="2400" dirty="0">
                <a:latin typeface="Times New Roman" panose="02020603050405020304" pitchFamily="18"/>
              </a:rPr>
              <a:t> se </a:t>
            </a:r>
            <a:r>
              <a:rPr lang="en-US" sz="2400" dirty="0" err="1">
                <a:latin typeface="Times New Roman" panose="02020603050405020304" pitchFamily="18"/>
              </a:rPr>
              <a:t>najlakše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prepoznaju</a:t>
            </a:r>
            <a:r>
              <a:rPr lang="en-US" sz="2400" dirty="0">
                <a:latin typeface="Times New Roman" panose="02020603050405020304" pitchFamily="18"/>
              </a:rPr>
              <a:t> u </a:t>
            </a:r>
            <a:r>
              <a:rPr lang="en-US" sz="2400" dirty="0" err="1">
                <a:latin typeface="Times New Roman" panose="02020603050405020304" pitchFamily="18"/>
              </a:rPr>
              <a:t>glasu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su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ljutnja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hr-HR" altLang="en-US" sz="2400" dirty="0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bijes</a:t>
            </a:r>
            <a:r>
              <a:rPr lang="en-US" sz="2400" dirty="0">
                <a:latin typeface="Times New Roman" panose="02020603050405020304" pitchFamily="18"/>
              </a:rPr>
              <a:t>, no </a:t>
            </a:r>
            <a:r>
              <a:rPr lang="en-US" sz="2400" dirty="0" err="1">
                <a:latin typeface="Times New Roman" panose="02020603050405020304" pitchFamily="18"/>
              </a:rPr>
              <a:t>prepoznatljiv</a:t>
            </a:r>
            <a:r>
              <a:rPr lang="en-US" sz="2400" dirty="0">
                <a:latin typeface="Times New Roman" panose="02020603050405020304" pitchFamily="18"/>
              </a:rPr>
              <a:t> je </a:t>
            </a:r>
            <a:r>
              <a:rPr lang="en-US" sz="2400" dirty="0" err="1">
                <a:latin typeface="Times New Roman" panose="02020603050405020304" pitchFamily="18"/>
              </a:rPr>
              <a:t>i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osjecaj</a:t>
            </a:r>
            <a:r>
              <a:rPr lang="en-US" sz="2400" dirty="0">
                <a:latin typeface="Times New Roman" panose="02020603050405020304" pitchFamily="18"/>
              </a:rPr>
              <a:t> </a:t>
            </a:r>
            <a:r>
              <a:rPr lang="en-US" sz="2400" dirty="0" err="1">
                <a:latin typeface="Times New Roman" panose="02020603050405020304" pitchFamily="18"/>
              </a:rPr>
              <a:t>ljubavi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sviđanja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tuge</a:t>
            </a:r>
            <a:r>
              <a:rPr lang="en-US" sz="2400" dirty="0">
                <a:latin typeface="Times New Roman" panose="02020603050405020304" pitchFamily="18"/>
              </a:rPr>
              <a:t>, </a:t>
            </a:r>
            <a:r>
              <a:rPr lang="en-US" sz="2400" dirty="0" err="1">
                <a:latin typeface="Times New Roman" panose="02020603050405020304" pitchFamily="18"/>
              </a:rPr>
              <a:t>žalosti</a:t>
            </a:r>
            <a:endParaRPr lang="en-US" sz="24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9815" y="536893"/>
            <a:ext cx="8280400" cy="1079500"/>
          </a:xfrm>
        </p:spPr>
        <p:txBody>
          <a:bodyPr/>
          <a:lstStyle/>
          <a:p>
            <a:pPr lvl="0"/>
            <a:r>
              <a:rPr lang="en-US" sz="2800" dirty="0"/>
              <a:t>NEVERBALNA KOMUNIKACIJA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1" y="1448533"/>
            <a:ext cx="8280400" cy="4500563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Neverbalna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komunikacija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definira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kao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način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kojim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ljudi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komuniciraju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bez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riječi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bilo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namjerno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bilo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nenamjerno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Neverbalni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znakovi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uključuju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izraze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lica,ton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glasa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geste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položaj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tijela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pokret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dodir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pogled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.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Percipiranje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neverbalnog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ponašanja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pomaže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razumjevanju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drugih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npr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razumjevanje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njemog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filma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temeljilo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praćenju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kretanja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glumaca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izraza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lica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držanja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/>
                <a:cs typeface="Arial" panose="020B0604020202020204" pitchFamily="18"/>
              </a:rPr>
              <a:t> sl.)</a:t>
            </a:r>
          </a:p>
        </p:txBody>
      </p:sp>
      <p:sp>
        <p:nvSpPr>
          <p:cNvPr id="4" name="object 3"/>
          <p:cNvSpPr/>
          <p:nvPr/>
        </p:nvSpPr>
        <p:spPr>
          <a:xfrm>
            <a:off x="5800090" y="5590540"/>
            <a:ext cx="4255135" cy="19735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88960" y="499662"/>
            <a:ext cx="8280400" cy="1079500"/>
          </a:xfrm>
        </p:spPr>
        <p:txBody>
          <a:bodyPr/>
          <a:lstStyle/>
          <a:p>
            <a:pPr marL="12700" lvl="0">
              <a:spcBef>
                <a:spcPts val="105"/>
              </a:spcBef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18"/>
              </a:rPr>
              <a:t>Komunicira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18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18"/>
              </a:rPr>
              <a:t>riječima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/>
                <a:cs typeface="Times New Roman" panose="02020603050405020304" pitchFamily="18"/>
              </a:rPr>
              <a:t>????</a:t>
            </a:r>
          </a:p>
        </p:txBody>
      </p:sp>
      <p:sp>
        <p:nvSpPr>
          <p:cNvPr id="3" name="object 20"/>
          <p:cNvSpPr/>
          <p:nvPr/>
        </p:nvSpPr>
        <p:spPr>
          <a:xfrm>
            <a:off x="1488960" y="2448000"/>
            <a:ext cx="2327040" cy="372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150" y="2232025"/>
            <a:ext cx="4751070" cy="38989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12700" marR="30480" lvl="0" indent="0" hangingPunct="0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230245" algn="l"/>
                <a:tab pos="3321685" algn="l"/>
                <a:tab pos="3883660" algn="l"/>
                <a:tab pos="4019550" algn="l"/>
              </a:tabLst>
            </a:pP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Riječi</a:t>
            </a:r>
            <a:r>
              <a:rPr lang="hr-H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…….…….		7	</a:t>
            </a: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%  </a:t>
            </a:r>
          </a:p>
          <a:p>
            <a:pPr marL="12700" marR="30480" lvl="0" indent="0" hangingPunct="0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230245" algn="l"/>
                <a:tab pos="3321685" algn="l"/>
                <a:tab pos="3883660" algn="l"/>
                <a:tab pos="4019550" algn="l"/>
              </a:tabLst>
            </a:pP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Glas</a:t>
            </a:r>
            <a:r>
              <a:rPr lang="hr-H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…………….	38	</a:t>
            </a: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%  </a:t>
            </a:r>
          </a:p>
          <a:p>
            <a:pPr marL="12700" marR="30480" lvl="0" indent="0" hangingPunct="0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230245" algn="l"/>
                <a:tab pos="3321685" algn="l"/>
                <a:tab pos="3883660" algn="l"/>
                <a:tab pos="4019550" algn="l"/>
              </a:tabLst>
            </a:pP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Mimika, geste,</a:t>
            </a:r>
          </a:p>
          <a:p>
            <a:pPr marL="12700" marR="30480" lvl="0" indent="0" hangingPunct="0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230245" algn="l"/>
                <a:tab pos="3321685" algn="l"/>
                <a:tab pos="3883660" algn="l"/>
                <a:tab pos="4019550" algn="l"/>
              </a:tabLst>
            </a:pP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Okolina</a:t>
            </a:r>
            <a:r>
              <a:rPr lang="hr-HR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….…......      55   </a:t>
            </a: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%</a:t>
            </a:r>
          </a:p>
          <a:p>
            <a:pPr marL="355600" marR="998855" lvl="0" indent="-342900" hangingPunct="0">
              <a:lnSpc>
                <a:spcPct val="100000"/>
              </a:lnSpc>
              <a:spcBef>
                <a:spcPts val="1970"/>
              </a:spcBef>
              <a:spcAft>
                <a:spcPts val="0"/>
              </a:spcAft>
              <a:buNone/>
              <a:tabLst>
                <a:tab pos="4388485" algn="l"/>
              </a:tabLst>
            </a:pPr>
            <a:r>
              <a:rPr lang="hr-HR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/>
                <a:ea typeface="Microsoft YaHei" panose="020B0503020204020204" pitchFamily="2" charset="-122"/>
                <a:cs typeface="Times New Roman" panose="02020603050405020304" pitchFamily="18"/>
              </a:rPr>
              <a:t>Ukupno 93% poruke neverbalno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770688"/>
            <a:ext cx="8280400" cy="4498975"/>
          </a:xfrm>
        </p:spPr>
        <p:txBody>
          <a:bodyPr/>
          <a:lstStyle/>
          <a:p>
            <a:pPr marL="0" lvl="0" indent="0">
              <a:buNone/>
            </a:pPr>
            <a:r>
              <a:rPr lang="hr-HR" dirty="0"/>
              <a:t>   </a:t>
            </a:r>
            <a:r>
              <a:rPr lang="en-US" dirty="0"/>
              <a:t>    </a:t>
            </a:r>
            <a:r>
              <a:rPr lang="hr-HR" dirty="0"/>
              <a:t>                              </a:t>
            </a:r>
            <a:r>
              <a:rPr lang="en-US" dirty="0" err="1"/>
              <a:t>Neverbalno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endParaRPr lang="en-US" dirty="0"/>
          </a:p>
          <a:p>
            <a:pPr lvl="0"/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ponašanje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koristi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za:</a:t>
            </a:r>
          </a:p>
          <a:p>
            <a:pPr lvl="0">
              <a:buSzPct val="45000"/>
              <a:buFont typeface="StarSymbol"/>
              <a:buChar char="●"/>
              <a:tabLst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izražavanje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emocija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pokazivanje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stavova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odražavanje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osobina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ličnosti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poticanje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mijenjanje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verbalne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6912000" y="2015999"/>
            <a:ext cx="2133360" cy="426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83771" y="769048"/>
            <a:ext cx="8280400" cy="4500563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Neverbalni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znakovi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klasificiraju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se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na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slijedeći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način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:</a:t>
            </a:r>
          </a:p>
          <a:p>
            <a:pPr lvl="0">
              <a:lnSpc>
                <a:spcPct val="120000"/>
              </a:lnSpc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Paralingvistički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vezani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uz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govor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)</a:t>
            </a:r>
          </a:p>
          <a:p>
            <a:pPr lvl="0">
              <a:lnSpc>
                <a:spcPct val="120000"/>
              </a:lnSpc>
              <a:tabLst>
                <a:tab pos="299720" algn="l"/>
              </a:tabLst>
            </a:pP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Times New Roman" panose="02020603050405020304" pitchFamily="18"/>
            </a:endParaRPr>
          </a:p>
          <a:p>
            <a:pPr lvl="0">
              <a:lnSpc>
                <a:spcPct val="120000"/>
              </a:lnSpc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Ekstralingvistički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nevezani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uz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govor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235947" y="733548"/>
            <a:ext cx="8280400" cy="4500562"/>
          </a:xfrm>
        </p:spPr>
        <p:txBody>
          <a:bodyPr/>
          <a:lstStyle/>
          <a:p>
            <a:pPr lvl="0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Paralingvistički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vezani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uz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govor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)</a:t>
            </a:r>
          </a:p>
          <a:p>
            <a:pPr lvl="0"/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glasnoća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govora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ton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boja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glasa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intonacija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pauze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tijekom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govora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šutnja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tečnost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govora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F8A0D09-3508-88DC-6457-C9A5A88B0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333252"/>
            <a:ext cx="8652694" cy="68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6578"/>
      </p:ext>
    </p:extLst>
  </p:cSld>
  <p:clrMapOvr>
    <a:masterClrMapping/>
  </p:clrMapOvr>
  <p:transition spd="med">
    <p:pull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004835" y="572303"/>
            <a:ext cx="7843838" cy="4498975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hr-HR" alt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Iako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glasom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prvenstveno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šaljemo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verbalnu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on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služi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kao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sredstvo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Ton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glasa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spuštanje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podizanje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glasa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ubrzani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usporeni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govor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naglašavanje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pojedinih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riječi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umetnute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pauze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sl.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služe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za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ostvarivanje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navedenih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funkcija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kojima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služi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ponašanje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6759735" y="4488085"/>
            <a:ext cx="1979280" cy="197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93820" y="986588"/>
            <a:ext cx="8280400" cy="44989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00355" algn="l"/>
              </a:tabLst>
            </a:pPr>
            <a:r>
              <a:rPr lang="hr-HR" alt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Potrebno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je da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paralingvistički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znakovi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odgovaraju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značenju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riječi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inače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poruka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teže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razumije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ne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uzima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ozbiljno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npr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.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izražavanje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ljutnje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smirenim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tonom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tabLst>
                <a:tab pos="300355" algn="l"/>
              </a:tabLst>
            </a:pP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None/>
              <a:tabLst>
                <a:tab pos="299720" algn="l"/>
              </a:tabLst>
            </a:pP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02418" y="554788"/>
            <a:ext cx="8280400" cy="51022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SzPct val="45000"/>
              <a:buNone/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</a:rPr>
              <a:t>Ekstralingvistički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</a:rPr>
              <a:t>nevezani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</a:rPr>
              <a:t>uz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18"/>
              </a:rPr>
              <a:t>govor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18"/>
              </a:rPr>
              <a:t>)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Udaljenost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tijela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0035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Međusobni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položaj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Stav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tijela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Tjelesni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kontakt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Vanjski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izgled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Izraz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lica</a:t>
            </a:r>
            <a:endParaRPr lang="en-US" sz="2800" dirty="0">
              <a:solidFill>
                <a:srgbClr val="000000"/>
              </a:solidFill>
              <a:latin typeface="Arial" panose="020B0604020202020204" pitchFamily="18"/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Kretnje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geste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)</a:t>
            </a:r>
          </a:p>
          <a:p>
            <a:pPr lvl="0">
              <a:buSzPct val="45000"/>
              <a:buFont typeface="StarSymbol"/>
              <a:buChar char="●"/>
              <a:tabLst>
                <a:tab pos="29972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Vizualna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komunikacija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kontakt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očima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pogled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18"/>
                <a:cs typeface="Arial" panose="020B0604020202020204" pitchFamily="18"/>
              </a:rPr>
              <a:t>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888712" y="485670"/>
            <a:ext cx="8280400" cy="1079500"/>
          </a:xfrm>
        </p:spPr>
        <p:txBody>
          <a:bodyPr/>
          <a:lstStyle/>
          <a:p>
            <a:pPr lvl="0"/>
            <a:r>
              <a:rPr lang="en-US" sz="2800" dirty="0" err="1"/>
              <a:t>Izrazi</a:t>
            </a:r>
            <a:r>
              <a:rPr lang="en-US" sz="2800" dirty="0"/>
              <a:t> </a:t>
            </a:r>
            <a:r>
              <a:rPr lang="en-US" sz="2800" dirty="0" err="1"/>
              <a:t>lica</a:t>
            </a:r>
            <a:endParaRPr lang="en-US" sz="28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43800" y="1565170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Charles Darwin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vjerovao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ljudsko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izražavanje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emocija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univerzalno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–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ljudi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način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izražavaju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tumače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emocije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izrazima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lica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12000" y="3888000"/>
            <a:ext cx="2568240" cy="3428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184000" y="3744000"/>
            <a:ext cx="2523600" cy="3644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33529" y="853273"/>
            <a:ext cx="8280400" cy="51847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6235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Istraživanja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pokazuju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je Darwin bio 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pravu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za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šest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glavnih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emocionalnih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ekspresija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srdžba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sreća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iznenađenje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strah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gađenje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tuga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3166919" y="3024000"/>
            <a:ext cx="3889080" cy="335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805438" y="1083286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Iako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izrazi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osnovnih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emocija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univerzalni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kultura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kojoj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živimo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ipak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utječe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izražavanje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emocija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endParaRPr lang="en-US" sz="2800" dirty="0">
              <a:solidFill>
                <a:srgbClr val="000000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svakoj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kulturi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postoje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specifična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pravila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 za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pokazivanje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emocija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određuju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kada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prikladno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pokazati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različita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ponašanja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906" y="1113431"/>
            <a:ext cx="8278812" cy="4500562"/>
          </a:xfrm>
        </p:spPr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Kontakt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očima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pogled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vrlo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moćni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znakovi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širom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otvorene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oči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proširene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zjenice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pokazatelj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sviđanja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smještaj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duljina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pogleda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ukazuje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interes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emocije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pomaže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usklađivanju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drugom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osobom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skrivanje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pogleda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često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znak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neiskrenosti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ali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može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znak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neugode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848108"/>
            <a:ext cx="8280400" cy="450056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2800" dirty="0" err="1"/>
              <a:t>Geste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pokreti</a:t>
            </a:r>
            <a:r>
              <a:rPr lang="en-US" sz="2800" dirty="0"/>
              <a:t> </a:t>
            </a:r>
            <a:r>
              <a:rPr lang="en-US" sz="2800" dirty="0" err="1"/>
              <a:t>rukama</a:t>
            </a:r>
            <a:r>
              <a:rPr lang="en-US" sz="2800" dirty="0"/>
              <a:t> </a:t>
            </a:r>
            <a:r>
              <a:rPr lang="en-US" sz="2800" dirty="0" err="1"/>
              <a:t>također</a:t>
            </a:r>
            <a:r>
              <a:rPr lang="en-US" sz="2800" dirty="0"/>
              <a:t>  </a:t>
            </a:r>
            <a:r>
              <a:rPr lang="en-US" sz="2800" dirty="0" err="1"/>
              <a:t>olakšavaju</a:t>
            </a:r>
            <a:r>
              <a:rPr lang="en-US" sz="2800" dirty="0"/>
              <a:t> </a:t>
            </a:r>
            <a:r>
              <a:rPr lang="en-US" sz="2800" dirty="0" err="1"/>
              <a:t>komunikaciju</a:t>
            </a:r>
            <a:endParaRPr lang="en-US" sz="2800" dirty="0"/>
          </a:p>
          <a:p>
            <a:pPr lvl="0">
              <a:buSzPct val="45000"/>
              <a:buFont typeface="StarSymbol"/>
              <a:buChar char="●"/>
            </a:pPr>
            <a:r>
              <a:rPr lang="en-US" sz="2800" dirty="0" err="1"/>
              <a:t>Postoje</a:t>
            </a:r>
            <a:r>
              <a:rPr lang="en-US" sz="2800" dirty="0"/>
              <a:t> </a:t>
            </a:r>
            <a:r>
              <a:rPr lang="en-US" sz="2800" dirty="0" err="1"/>
              <a:t>razne</a:t>
            </a:r>
            <a:r>
              <a:rPr lang="en-US" sz="2800" dirty="0"/>
              <a:t> </a:t>
            </a:r>
            <a:r>
              <a:rPr lang="en-US" sz="2800" dirty="0" err="1"/>
              <a:t>vrste</a:t>
            </a:r>
            <a:r>
              <a:rPr lang="en-US" sz="2800" dirty="0"/>
              <a:t> </a:t>
            </a:r>
            <a:r>
              <a:rPr lang="en-US" sz="2800" dirty="0" err="1"/>
              <a:t>gesta</a:t>
            </a:r>
            <a:r>
              <a:rPr lang="en-US" sz="2800"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3243959" y="3456000"/>
            <a:ext cx="3380040" cy="287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53142" y="968885"/>
            <a:ext cx="8280400" cy="44989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b="1" i="1" dirty="0" err="1">
                <a:solidFill>
                  <a:srgbClr val="000000"/>
                </a:solidFill>
                <a:cs typeface="Arial" panose="020B0604020202020204" pitchFamily="18"/>
              </a:rPr>
              <a:t>Amblemi</a:t>
            </a:r>
            <a:r>
              <a:rPr lang="en-US" sz="2800" b="1" i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geste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zamjenjuju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verbalnu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poruku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mogu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koristiti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samostalno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)</a:t>
            </a:r>
          </a:p>
          <a:p>
            <a:pPr lvl="0" algn="just">
              <a:buSzPct val="45000"/>
              <a:buFont typeface="StarSymbol"/>
              <a:buChar char="●"/>
              <a:tabLst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Imaju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dobro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poznato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značenje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unutar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određene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kulture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no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među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kulturama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mogu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izazvati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nesporazum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0040" y="3960000"/>
            <a:ext cx="3675959" cy="301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188864" y="1128364"/>
            <a:ext cx="8278812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Europa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Sjeverna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Amerika –</a:t>
            </a:r>
          </a:p>
          <a:p>
            <a:pPr lvl="0">
              <a:tabLst>
                <a:tab pos="173355" algn="l"/>
              </a:tabLst>
            </a:pP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Ok</a:t>
            </a:r>
          </a:p>
          <a:p>
            <a:pPr lvl="0">
              <a:buSzPct val="45000"/>
              <a:buFont typeface="StarSymbol"/>
              <a:buChar char="●"/>
              <a:tabLst>
                <a:tab pos="173355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Mediteran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Brazil,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Turska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-</a:t>
            </a:r>
          </a:p>
          <a:p>
            <a:pPr lvl="0">
              <a:tabLst>
                <a:tab pos="173355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uvreda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Tunis,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Francuska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Belgija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–</a:t>
            </a:r>
          </a:p>
          <a:p>
            <a:pPr lvl="0">
              <a:tabLst>
                <a:tab pos="173355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nula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ništa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Japan –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novac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kovanice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6173564" y="1833677"/>
            <a:ext cx="2790360" cy="389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C0FC50A-EFDB-1828-1810-B2037BEFFC7A}"/>
              </a:ext>
            </a:extLst>
          </p:cNvPr>
          <p:cNvSpPr txBox="1"/>
          <p:nvPr/>
        </p:nvSpPr>
        <p:spPr>
          <a:xfrm>
            <a:off x="984738" y="1004835"/>
            <a:ext cx="8289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Iako su svjesna i namjerna kriminalna djela pojedinaca i grupe te ekscesna ponašanja pojedinaca i njihovo izazivanje sukoba relativno rjeđi događaji u svakodnevnim poslovima čuvara i zaštitara, po svojim su posljedicama izuzetno štetni za sigurnost štićenih osoba i njihove imovine, pa i za sigurnost samih zaštitara i čuvara.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Takve aktivnosti mogu dovesti do izuzetnih materijalnih šteta, ali i povređivanja, pa i gubitka života sudionika.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64784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5688000" y="679320"/>
            <a:ext cx="3708000" cy="3568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00225" y="1619250"/>
            <a:ext cx="8280400" cy="450056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Europa: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jedan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Australija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uvreda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kreten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)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svijetu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stopiranje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 dobro, ok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Grčka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uvreda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se)</a:t>
            </a: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Japan: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čovjek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, pet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5141160" y="2115720"/>
            <a:ext cx="3066840" cy="486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9265" y="947494"/>
            <a:ext cx="8280400" cy="4500562"/>
          </a:xfrm>
        </p:spPr>
        <p:txBody>
          <a:bodyPr/>
          <a:lstStyle/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Britanija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Australija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 Novi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Zeland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Malta: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uvreda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(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goni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se)</a:t>
            </a:r>
          </a:p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SAD: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dva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Njemacka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pobjeda</a:t>
            </a:r>
            <a:endParaRPr lang="en-US" sz="2800" b="1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Francuska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 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mir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33046" y="897636"/>
            <a:ext cx="8280400" cy="4645025"/>
          </a:xfrm>
        </p:spPr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Dodir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pokazuje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naklonost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bliskost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ugodnost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ponekad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dominiranje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marL="0" lvl="0" indent="0">
              <a:buNone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Određen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je s tri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faktora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:</a:t>
            </a: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stupnjem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sviđanja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privlačnosti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stupnjem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poznatosti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bliskosti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moći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statusom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Kulture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razlikuju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prikladnosti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korištenja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dodira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komunikaciji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4932360" y="3744000"/>
            <a:ext cx="3563640" cy="3860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3046" y="613595"/>
            <a:ext cx="8280400" cy="45005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Korištenje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osobnog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prostora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je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neverbalno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ponašanje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uveliko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varira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među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kulturama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.</a:t>
            </a:r>
          </a:p>
          <a:p>
            <a:pPr marL="0" lvl="0" indent="0">
              <a:buSzPct val="45000"/>
              <a:buNone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Razlikujemo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nekoliko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zona:</a:t>
            </a:r>
          </a:p>
          <a:p>
            <a:pPr lvl="0">
              <a:tabLst>
                <a:tab pos="355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intimni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prostor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-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međusobna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udaljenost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od 15 do 45 cm,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udaljenost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susretu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s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bliskim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osobama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djeca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supružnici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058393" y="1100137"/>
            <a:ext cx="8280400" cy="5359400"/>
          </a:xfrm>
        </p:spPr>
        <p:txBody>
          <a:bodyPr/>
          <a:lstStyle/>
          <a:p>
            <a:pPr lvl="0"/>
            <a:r>
              <a:rPr lang="en-US" dirty="0"/>
              <a:t>- </a:t>
            </a:r>
            <a:r>
              <a:rPr lang="en-US" b="1" dirty="0" err="1"/>
              <a:t>osobni</a:t>
            </a:r>
            <a:r>
              <a:rPr lang="en-US" b="1" dirty="0"/>
              <a:t> </a:t>
            </a:r>
            <a:r>
              <a:rPr lang="en-US" b="1" dirty="0" err="1"/>
              <a:t>prostor</a:t>
            </a:r>
            <a:r>
              <a:rPr lang="en-US" dirty="0"/>
              <a:t> – od 45 do 120 cm (</a:t>
            </a:r>
            <a:r>
              <a:rPr lang="en-US" dirty="0" err="1"/>
              <a:t>prijateljski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s </a:t>
            </a:r>
            <a:r>
              <a:rPr lang="en-US" dirty="0" err="1"/>
              <a:t>ljudima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- </a:t>
            </a:r>
            <a:r>
              <a:rPr lang="en-US" b="1" dirty="0" err="1"/>
              <a:t>socijalni</a:t>
            </a:r>
            <a:r>
              <a:rPr lang="en-US" b="1" dirty="0"/>
              <a:t> </a:t>
            </a:r>
            <a:r>
              <a:rPr lang="en-US" b="1" dirty="0" err="1"/>
              <a:t>prostor</a:t>
            </a:r>
            <a:r>
              <a:rPr lang="en-US" dirty="0"/>
              <a:t> – od 1,2 do 3,5 m</a:t>
            </a:r>
          </a:p>
          <a:p>
            <a:pPr lvl="0"/>
            <a:r>
              <a:rPr lang="en-US" dirty="0"/>
              <a:t>(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- </a:t>
            </a:r>
            <a:r>
              <a:rPr lang="en-US" b="1" dirty="0" err="1"/>
              <a:t>javni</a:t>
            </a:r>
            <a:r>
              <a:rPr lang="en-US" b="1" dirty="0"/>
              <a:t> </a:t>
            </a:r>
            <a:r>
              <a:rPr lang="en-US" b="1" dirty="0" err="1"/>
              <a:t>prostor</a:t>
            </a:r>
            <a:r>
              <a:rPr lang="en-US" dirty="0"/>
              <a:t> – </a:t>
            </a:r>
            <a:r>
              <a:rPr lang="en-US" dirty="0" err="1"/>
              <a:t>više</a:t>
            </a:r>
            <a:r>
              <a:rPr lang="en-US" dirty="0"/>
              <a:t> od 3 m</a:t>
            </a:r>
          </a:p>
          <a:p>
            <a:pPr lvl="0"/>
            <a:r>
              <a:rPr lang="en-US" dirty="0"/>
              <a:t>(</a:t>
            </a:r>
            <a:r>
              <a:rPr lang="en-US" dirty="0" err="1"/>
              <a:t>nepoznati</a:t>
            </a:r>
            <a:r>
              <a:rPr lang="en-US" dirty="0"/>
              <a:t>)</a:t>
            </a:r>
          </a:p>
        </p:txBody>
      </p:sp>
      <p:sp>
        <p:nvSpPr>
          <p:cNvPr id="3" name="object 4"/>
          <p:cNvSpPr/>
          <p:nvPr/>
        </p:nvSpPr>
        <p:spPr>
          <a:xfrm>
            <a:off x="4561397" y="3305512"/>
            <a:ext cx="3456000" cy="1688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00112" y="825245"/>
            <a:ext cx="8280400" cy="4498975"/>
          </a:xfrm>
        </p:spPr>
        <p:txBody>
          <a:bodyPr/>
          <a:lstStyle/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Držanje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tijela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način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koji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stojimo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sjedimo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može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biti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vrlo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jasan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pokazatelj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onog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što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osjećamo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otvoreni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položaj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ruku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nogu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naklonost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 algn="just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prekrižene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ruke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noge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oprez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nesigurnost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1800000" y="3793319"/>
            <a:ext cx="1800000" cy="254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248000" y="3744000"/>
            <a:ext cx="4392360" cy="316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wrap="square" lIns="0" tIns="0" rIns="0" bIns="0" anchor="t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03385" y="888581"/>
            <a:ext cx="8280400" cy="5284788"/>
          </a:xfrm>
        </p:spPr>
        <p:txBody>
          <a:bodyPr/>
          <a:lstStyle/>
          <a:p>
            <a:pPr lvl="0" algn="just">
              <a:buSzPct val="45000"/>
              <a:buFont typeface="StarSymbol"/>
              <a:buChar char="●"/>
            </a:pPr>
            <a:r>
              <a:rPr lang="hr-HR" alt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Rukovanje</a:t>
            </a:r>
            <a:r>
              <a:rPr lang="en-US" sz="2600" dirty="0">
                <a:latin typeface="Times New Roman" panose="02020603050405020304" pitchFamily="18"/>
              </a:rPr>
              <a:t> je </a:t>
            </a:r>
            <a:r>
              <a:rPr lang="en-US" sz="2600" dirty="0" err="1">
                <a:latin typeface="Times New Roman" panose="02020603050405020304" pitchFamily="18"/>
              </a:rPr>
              <a:t>jedini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fizički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kontakt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poslovnom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svijetu</a:t>
            </a:r>
            <a:r>
              <a:rPr lang="en-US" sz="2600" dirty="0">
                <a:latin typeface="Times New Roman" panose="02020603050405020304" pitchFamily="18"/>
              </a:rPr>
              <a:t>. 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600" dirty="0" err="1">
                <a:latin typeface="Times New Roman" panose="02020603050405020304" pitchFamily="18"/>
              </a:rPr>
              <a:t>Ostvaruje</a:t>
            </a:r>
            <a:r>
              <a:rPr lang="en-US" sz="2600" dirty="0">
                <a:latin typeface="Times New Roman" panose="02020603050405020304" pitchFamily="18"/>
              </a:rPr>
              <a:t> se </a:t>
            </a:r>
            <a:r>
              <a:rPr lang="en-US" sz="2600" dirty="0" err="1">
                <a:latin typeface="Times New Roman" panose="02020603050405020304" pitchFamily="18"/>
              </a:rPr>
              <a:t>već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prvom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susretu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to </a:t>
            </a:r>
            <a:r>
              <a:rPr lang="en-US" sz="2600" dirty="0" err="1">
                <a:latin typeface="Times New Roman" panose="02020603050405020304" pitchFamily="18"/>
              </a:rPr>
              <a:t>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početku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ali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označava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kraj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komunikacije</a:t>
            </a:r>
            <a:r>
              <a:rPr lang="en-US" sz="2600" dirty="0">
                <a:latin typeface="Times New Roman" panose="02020603050405020304" pitchFamily="18"/>
              </a:rPr>
              <a:t>. </a:t>
            </a:r>
            <a:r>
              <a:rPr lang="en-US" sz="2600" dirty="0" err="1">
                <a:latin typeface="Times New Roman" panose="02020603050405020304" pitchFamily="18"/>
              </a:rPr>
              <a:t>Već</a:t>
            </a:r>
            <a:r>
              <a:rPr lang="en-US" sz="2600" dirty="0">
                <a:latin typeface="Times New Roman" panose="02020603050405020304" pitchFamily="18"/>
              </a:rPr>
              <a:t> u </a:t>
            </a:r>
            <a:r>
              <a:rPr lang="en-US" sz="2600" dirty="0" err="1">
                <a:latin typeface="Times New Roman" panose="02020603050405020304" pitchFamily="18"/>
              </a:rPr>
              <a:t>prvim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minutama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susreta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na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temelju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rukovanja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osoba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stvara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dojam</a:t>
            </a:r>
            <a:r>
              <a:rPr lang="en-US" sz="2600" dirty="0">
                <a:latin typeface="Times New Roman" panose="02020603050405020304" pitchFamily="18"/>
              </a:rPr>
              <a:t> o </a:t>
            </a:r>
            <a:r>
              <a:rPr lang="en-US" sz="2600" dirty="0" err="1">
                <a:latin typeface="Times New Roman" panose="02020603050405020304" pitchFamily="18"/>
              </a:rPr>
              <a:t>vama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ali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nivou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vaše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samouvjerenosti</a:t>
            </a:r>
            <a:r>
              <a:rPr lang="en-US" sz="2600" dirty="0">
                <a:latin typeface="Times New Roman" panose="02020603050405020304" pitchFamily="18"/>
              </a:rPr>
              <a:t>, </a:t>
            </a:r>
            <a:r>
              <a:rPr lang="en-US" sz="2600" dirty="0" err="1">
                <a:latin typeface="Times New Roman" panose="02020603050405020304" pitchFamily="18"/>
              </a:rPr>
              <a:t>što</a:t>
            </a:r>
            <a:r>
              <a:rPr lang="en-US" sz="2600" dirty="0">
                <a:latin typeface="Times New Roman" panose="02020603050405020304" pitchFamily="18"/>
              </a:rPr>
              <a:t> je u </a:t>
            </a:r>
            <a:r>
              <a:rPr lang="en-US" sz="2600" dirty="0" err="1">
                <a:latin typeface="Times New Roman" panose="02020603050405020304" pitchFamily="18"/>
              </a:rPr>
              <a:t>poslovnom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svijetu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iznimno</a:t>
            </a:r>
            <a:r>
              <a:rPr lang="en-US" sz="2600" dirty="0">
                <a:latin typeface="Times New Roman" panose="02020603050405020304" pitchFamily="18"/>
              </a:rPr>
              <a:t> </a:t>
            </a:r>
            <a:r>
              <a:rPr lang="en-US" sz="2600" dirty="0" err="1">
                <a:latin typeface="Times New Roman" panose="02020603050405020304" pitchFamily="18"/>
              </a:rPr>
              <a:t>važno</a:t>
            </a:r>
            <a:r>
              <a:rPr lang="en-US" sz="2600" dirty="0">
                <a:latin typeface="Times New Roman" panose="02020603050405020304" pitchFamily="18"/>
              </a:rPr>
              <a:t>.</a:t>
            </a:r>
          </a:p>
          <a:p>
            <a:pPr lvl="0" algn="just">
              <a:buSzPct val="45000"/>
              <a:buFont typeface="StarSymbol"/>
              <a:buNone/>
            </a:pPr>
            <a:endParaRPr lang="en-US" sz="2600" dirty="0">
              <a:latin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</a:pPr>
            <a:endParaRPr lang="en-US" sz="2600" dirty="0">
              <a:latin typeface="Times New Roman" panose="02020603050405020304" pitchFamily="18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96492" y="1018526"/>
            <a:ext cx="7574915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Poslovni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bonton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iziskuje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rukovanje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u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svim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poslovnim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susretima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primjerice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intervjuu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za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posao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poslovnim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sastancima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izrazima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zahvalnosti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stoga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iznimno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važno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znati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kako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se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rukovati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Osoba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koja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pruža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ruku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pokazuje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zanimanje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za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drugu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osobu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otvorenost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samouvjerenost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Pravilan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stisak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mora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biti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umjereno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čvrst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Ispružite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ruku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otvorenim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dlanom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ispruženim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palcem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prema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gore.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Stisak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ruke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neka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bude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kratak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dovoljna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je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sekunda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. Tek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toliko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da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iskažete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latin typeface="Times New Roman" panose="02020603050405020304" charset="0"/>
                <a:cs typeface="Times New Roman" panose="02020603050405020304" charset="0"/>
              </a:rPr>
              <a:t>poštovanje</a:t>
            </a:r>
            <a:r>
              <a:rPr lang="en-US" sz="2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59180" y="856615"/>
            <a:ext cx="8035290" cy="624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Ono što nikada ne biste smjeli učiniti:</a:t>
            </a:r>
          </a:p>
          <a:p>
            <a:pPr indent="0">
              <a:buFont typeface="Wingdings" panose="05000000000000000000" charset="0"/>
              <a:buNone/>
            </a:pP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2600" b="1" i="1">
                <a:latin typeface="Times New Roman" panose="02020603050405020304" charset="0"/>
                <a:cs typeface="Times New Roman" panose="02020603050405020304" charset="0"/>
              </a:rPr>
              <a:t>Rukovanje znojnim dlanovima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– izaziva nelagodu kod druge osobe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2600" b="1" i="1">
                <a:latin typeface="Times New Roman" panose="02020603050405020304" charset="0"/>
                <a:cs typeface="Times New Roman" panose="02020603050405020304" charset="0"/>
              </a:rPr>
              <a:t>Samo pružanje prstiju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– ostavlja dojam nesigurne i oprezne osobe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2600" b="1" i="1">
                <a:latin typeface="Times New Roman" panose="02020603050405020304" charset="0"/>
                <a:cs typeface="Times New Roman" panose="02020603050405020304" charset="0"/>
              </a:rPr>
              <a:t>Plaho rukovanje (slab stisak ruke)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– ostavlja dojam stidljivosti i pasivnosti koja nije poželjna u poslovnom svijetu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2600" b="1" i="1">
                <a:latin typeface="Times New Roman" panose="02020603050405020304" charset="0"/>
                <a:cs typeface="Times New Roman" panose="02020603050405020304" charset="0"/>
              </a:rPr>
              <a:t>S dvije ruke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– ostavlja dojam pretjerane bliskosti. Rukovanje s obje ruke koristi se kada čestitate prijatelju ili osobu koju poznajete dugi niz godina.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sz="2600" b="1" i="1">
                <a:latin typeface="Times New Roman" panose="02020603050405020304" charset="0"/>
                <a:cs typeface="Times New Roman" panose="02020603050405020304" charset="0"/>
              </a:rPr>
              <a:t>Prejak stisak ruke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 – ostavlja dojam da želite utjecati na osobu s kojom se rukujete</a:t>
            </a:r>
            <a:endParaRPr lang="en-US"/>
          </a:p>
          <a:p>
            <a:pPr marL="285750" indent="-285750">
              <a:buFont typeface="Wingdings" panose="05000000000000000000" charset="0"/>
              <a:buChar char="Ø"/>
            </a:pPr>
            <a:endParaRPr lang="en-US"/>
          </a:p>
          <a:p>
            <a:pPr marL="285750" indent="-285750"/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33046" y="897531"/>
            <a:ext cx="8280400" cy="4500562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  <a:tabLst>
                <a:tab pos="355600" algn="l"/>
              </a:tabLst>
            </a:pPr>
            <a:r>
              <a:rPr lang="hr-HR" alt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Arial" panose="020B0604020202020204" pitchFamily="18"/>
              </a:rPr>
              <a:t>Izgled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odjeća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koju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imamo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sebi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frizura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stil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služe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nam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za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samopredstavljanje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  <a:p>
            <a:pPr lvl="0">
              <a:tabLst>
                <a:tab pos="355600" algn="l"/>
              </a:tabLst>
            </a:pPr>
            <a:endParaRPr lang="en-US" sz="2800" dirty="0">
              <a:solidFill>
                <a:srgbClr val="000000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Pokazuju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kako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sebe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percipiramo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kako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bismo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voljeli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nas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drugi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vide</a:t>
            </a:r>
          </a:p>
          <a:p>
            <a:pPr lvl="0">
              <a:tabLst>
                <a:tab pos="481965" algn="l"/>
                <a:tab pos="482600" algn="l"/>
              </a:tabLst>
            </a:pPr>
            <a:endParaRPr lang="en-US" sz="2800" dirty="0">
              <a:solidFill>
                <a:srgbClr val="000000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  <a:p>
            <a:pPr lvl="0">
              <a:buSzPct val="45000"/>
              <a:buFont typeface="StarSymbol"/>
              <a:buChar char="●"/>
              <a:tabLst>
                <a:tab pos="481965" algn="l"/>
                <a:tab pos="482600" algn="l"/>
              </a:tabLst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Naravno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prosuđivanje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osobe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prema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izgledu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može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često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dovesti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1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cs typeface="Arial" panose="020B0604020202020204" pitchFamily="18"/>
              </a:rPr>
              <a:t>pogrešaka</a:t>
            </a:r>
            <a:endParaRPr lang="en-US" sz="2800" dirty="0">
              <a:solidFill>
                <a:srgbClr val="000000"/>
              </a:solidFill>
              <a:cs typeface="Arial" panose="020B0604020202020204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980</TotalTime>
  <Words>7532</Words>
  <Application>Microsoft Office PowerPoint</Application>
  <PresentationFormat>Prilagođeno</PresentationFormat>
  <Paragraphs>994</Paragraphs>
  <Slides>140</Slides>
  <Notes>133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140</vt:i4>
      </vt:variant>
    </vt:vector>
  </HeadingPairs>
  <TitlesOfParts>
    <vt:vector size="149" baseType="lpstr">
      <vt:lpstr>Arial</vt:lpstr>
      <vt:lpstr>Arial Black</vt:lpstr>
      <vt:lpstr>Arial Unicode MS</vt:lpstr>
      <vt:lpstr>Calibri</vt:lpstr>
      <vt:lpstr>Gill Sans MT</vt:lpstr>
      <vt:lpstr>StarSymbol</vt:lpstr>
      <vt:lpstr>Times New Roman</vt:lpstr>
      <vt:lpstr>Wingdings</vt:lpstr>
      <vt:lpstr>Galerija</vt:lpstr>
      <vt:lpstr>OSNOVE KOMUNICIRANJA</vt:lpstr>
      <vt:lpstr>PowerPoint prezentacija</vt:lpstr>
      <vt:lpstr>PowerPoint prezentacija</vt:lpstr>
      <vt:lpstr>Izvori opasnosti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FRUSTRACIJA I KONFLIKT</vt:lpstr>
      <vt:lpstr>Što je frustracija?</vt:lpstr>
      <vt:lpstr>PowerPoint prezentacija</vt:lpstr>
      <vt:lpstr>PowerPoint prezentacija</vt:lpstr>
      <vt:lpstr>PowerPoint prezentacija</vt:lpstr>
      <vt:lpstr>          Osnovna načela postupanja zaštitara u konfliktnim situacijama</vt:lpstr>
      <vt:lpstr>PowerPoint prezentacija</vt:lpstr>
      <vt:lpstr>PowerPoint prezentacija</vt:lpstr>
      <vt:lpstr>Stres na radnome mjestu</vt:lpstr>
      <vt:lpstr>Dobri međuljudski odnosi</vt:lpstr>
      <vt:lpstr>PowerPoint prezentacija</vt:lpstr>
      <vt:lpstr>NAČELA KOMUNIKACIJE</vt:lpstr>
      <vt:lpstr>PowerPoint prezentacija</vt:lpstr>
      <vt:lpstr>PowerPoint prezentacija</vt:lpstr>
      <vt:lpstr>PowerPoint prezentacija</vt:lpstr>
      <vt:lpstr>PowerPoint prezentacija</vt:lpstr>
      <vt:lpstr>SUDIONICI KOMUNKACIJE</vt:lpstr>
      <vt:lpstr>PowerPoint prezentacija</vt:lpstr>
      <vt:lpstr>VRSTE KOMUNIKACIJE</vt:lpstr>
      <vt:lpstr>PowerPoint prezentacija</vt:lpstr>
      <vt:lpstr>PowerPoint prezentacija</vt:lpstr>
      <vt:lpstr>PowerPoint prezentacija</vt:lpstr>
      <vt:lpstr>Prepreke uspješnoj komunikaciji</vt:lpstr>
      <vt:lpstr>PRIČA O INDIJANCU I KAUBOJU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Način komunikacije – verbalno/neverbalno     VERBALNA KOMUNIKACIJA </vt:lpstr>
      <vt:lpstr>PowerPoint prezentacija</vt:lpstr>
      <vt:lpstr>PowerPoint prezentacija</vt:lpstr>
      <vt:lpstr>Kako poboljšati komunikaciju</vt:lpstr>
      <vt:lpstr>Zašto je važno pozorno slušati?</vt:lpstr>
      <vt:lpstr>Razlozi ne slušanja</vt:lpstr>
      <vt:lpstr>PowerPoint prezentacija</vt:lpstr>
      <vt:lpstr>PowerPoint prezentacija</vt:lpstr>
      <vt:lpstr>PowerPoint prezentacija</vt:lpstr>
      <vt:lpstr>PowerPoint prezentacija</vt:lpstr>
      <vt:lpstr>NEVERBALNA KOMUNIKACIJA</vt:lpstr>
      <vt:lpstr>Komunicira se riječima????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Izrazi lica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Kako točno interpretirati neverbalnu    komunikaciju?</vt:lpstr>
      <vt:lpstr>PowerPoint prezentacija</vt:lpstr>
      <vt:lpstr>Osmjeh</vt:lpstr>
      <vt:lpstr>PowerPoint prezentacija</vt:lpstr>
      <vt:lpstr>       Obilježja neverbalne komunikacije</vt:lpstr>
      <vt:lpstr>Neverbalni feedback:  pokazujemo da slušamo</vt:lpstr>
      <vt:lpstr>PowerPoint prezentacija</vt:lpstr>
      <vt:lpstr>PONAŠANJE NA RADNOM MJESTU</vt:lpstr>
      <vt:lpstr>PowerPoint prezentacija</vt:lpstr>
      <vt:lpstr>Držanje i ponašanje čuvara/zaštitara</vt:lpstr>
      <vt:lpstr>Slika koju vi projicirate ?!</vt:lpstr>
      <vt:lpstr>U samo 7 sekundi</vt:lpstr>
      <vt:lpstr>Zato ne zaboravite i uzmite u obzir:</vt:lpstr>
      <vt:lpstr>Komponente vašeg imidža</vt:lpstr>
      <vt:lpstr> Glavne osobina koje utječu na percepciju</vt:lpstr>
      <vt:lpstr>Osobnost čuvara/zaštitara</vt:lpstr>
      <vt:lpstr>PowerPoint prezentacija</vt:lpstr>
      <vt:lpstr>Govorna komunikacija na radnom mjestu</vt:lpstr>
      <vt:lpstr>Radni uvjeti</vt:lpstr>
      <vt:lpstr>Komunikacija sa strankama i zaposlenicima</vt:lpstr>
      <vt:lpstr>Poželjna načela postupanja zaštitara</vt:lpstr>
      <vt:lpstr>PowerPoint prezentacija</vt:lpstr>
      <vt:lpstr>Osobna urednost čuvara/zaštitara</vt:lpstr>
      <vt:lpstr>PowerPoint prezentacija</vt:lpstr>
      <vt:lpstr>Najčešće tvrdnje o poželjnom fizičkom izgledu i urednosti</vt:lpstr>
      <vt:lpstr>Pozdravljanje</vt:lpstr>
      <vt:lpstr>Čuvar/zaštitar kao “čitač lica”</vt:lpstr>
      <vt:lpstr>Osobno predstavljanje</vt:lpstr>
      <vt:lpstr>PowerPoint prezentacija</vt:lpstr>
      <vt:lpstr>Profesionalnost na radnome mjestu</vt:lpstr>
      <vt:lpstr>Profesionalnost na radnome mjestu</vt:lpstr>
      <vt:lpstr>Stručnost, brzina i okretnost</vt:lpstr>
      <vt:lpstr>ISTRAŽIVANJA SU POKAZALA</vt:lpstr>
      <vt:lpstr>PowerPoint prezentacija</vt:lpstr>
      <vt:lpstr>PowerPoint prezentacija</vt:lpstr>
      <vt:lpstr>PowerPoint prezentacija</vt:lpstr>
      <vt:lpstr>Sredstva komunikacije</vt:lpstr>
      <vt:lpstr>Telefonska komunikacija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KOMUNICIRANJA</dc:title>
  <dc:creator>Ružica</dc:creator>
  <cp:lastModifiedBy>Zoran Medvedović</cp:lastModifiedBy>
  <cp:revision>302</cp:revision>
  <cp:lastPrinted>2025-05-05T07:08:31Z</cp:lastPrinted>
  <dcterms:created xsi:type="dcterms:W3CDTF">2018-04-19T01:25:00Z</dcterms:created>
  <dcterms:modified xsi:type="dcterms:W3CDTF">2025-05-05T07:08:51Z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