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0" r:id="rId6"/>
    <p:sldId id="271" r:id="rId7"/>
    <p:sldId id="273" r:id="rId8"/>
    <p:sldId id="272" r:id="rId9"/>
    <p:sldId id="260" r:id="rId10"/>
    <p:sldId id="261" r:id="rId11"/>
    <p:sldId id="274" r:id="rId12"/>
    <p:sldId id="275" r:id="rId13"/>
    <p:sldId id="278" r:id="rId14"/>
    <p:sldId id="279" r:id="rId15"/>
    <p:sldId id="262" r:id="rId16"/>
    <p:sldId id="263" r:id="rId17"/>
    <p:sldId id="264" r:id="rId18"/>
    <p:sldId id="265" r:id="rId19"/>
    <p:sldId id="276" r:id="rId20"/>
    <p:sldId id="277" r:id="rId21"/>
    <p:sldId id="266" r:id="rId22"/>
    <p:sldId id="267" r:id="rId23"/>
    <p:sldId id="268" r:id="rId24"/>
    <p:sldId id="26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771E3F62-1AA7-454E-ADAE-3CAD740B98F1}" type="datetimeFigureOut">
              <a:rPr lang="hr-HR" smtClean="0"/>
              <a:t>26.11.2024.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293808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771E3F62-1AA7-454E-ADAE-3CAD740B98F1}" type="datetimeFigureOut">
              <a:rPr lang="hr-HR" smtClean="0"/>
              <a:t>26.11.2024.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286938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771E3F62-1AA7-454E-ADAE-3CAD740B98F1}" type="datetimeFigureOut">
              <a:rPr lang="hr-HR" smtClean="0"/>
              <a:t>26.11.2024.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ED686E-725B-4882-8B1E-5AC9856B0168}" type="slidenum">
              <a:rPr lang="hr-HR" smtClean="0"/>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0138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771E3F62-1AA7-454E-ADAE-3CAD740B98F1}" type="datetimeFigureOut">
              <a:rPr lang="hr-HR" smtClean="0"/>
              <a:t>26.11.2024.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265639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771E3F62-1AA7-454E-ADAE-3CAD740B98F1}" type="datetimeFigureOut">
              <a:rPr lang="hr-HR" smtClean="0"/>
              <a:t>26.11.2024.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ED686E-725B-4882-8B1E-5AC9856B0168}" type="slidenum">
              <a:rPr lang="hr-HR" smtClean="0"/>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551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771E3F62-1AA7-454E-ADAE-3CAD740B98F1}" type="datetimeFigureOut">
              <a:rPr lang="hr-HR" smtClean="0"/>
              <a:t>26.11.2024.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379040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771E3F62-1AA7-454E-ADAE-3CAD740B98F1}" type="datetimeFigureOut">
              <a:rPr lang="hr-HR" smtClean="0"/>
              <a:t>26.11.2024.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2961827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771E3F62-1AA7-454E-ADAE-3CAD740B98F1}" type="datetimeFigureOut">
              <a:rPr lang="hr-HR" smtClean="0"/>
              <a:t>26.11.2024.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23228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771E3F62-1AA7-454E-ADAE-3CAD740B98F1}" type="datetimeFigureOut">
              <a:rPr lang="hr-HR" smtClean="0"/>
              <a:t>26.11.2024.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25166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771E3F62-1AA7-454E-ADAE-3CAD740B98F1}" type="datetimeFigureOut">
              <a:rPr lang="hr-HR" smtClean="0"/>
              <a:t>26.11.2024.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394740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771E3F62-1AA7-454E-ADAE-3CAD740B98F1}" type="datetimeFigureOut">
              <a:rPr lang="hr-HR" smtClean="0"/>
              <a:t>26.11.2024.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376426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771E3F62-1AA7-454E-ADAE-3CAD740B98F1}" type="datetimeFigureOut">
              <a:rPr lang="hr-HR" smtClean="0"/>
              <a:t>26.11.2024.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188901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771E3F62-1AA7-454E-ADAE-3CAD740B98F1}" type="datetimeFigureOut">
              <a:rPr lang="hr-HR" smtClean="0"/>
              <a:t>26.11.2024.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139473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E3F62-1AA7-454E-ADAE-3CAD740B98F1}" type="datetimeFigureOut">
              <a:rPr lang="hr-HR" smtClean="0"/>
              <a:t>26.11.2024.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2678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a:t>Kliknite da biste uredili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771E3F62-1AA7-454E-ADAE-3CAD740B98F1}" type="datetimeFigureOut">
              <a:rPr lang="hr-HR" smtClean="0"/>
              <a:t>26.11.2024.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208290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771E3F62-1AA7-454E-ADAE-3CAD740B98F1}" type="datetimeFigureOut">
              <a:rPr lang="hr-HR" smtClean="0"/>
              <a:t>26.11.2024.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CED686E-725B-4882-8B1E-5AC9856B0168}" type="slidenum">
              <a:rPr lang="hr-HR" smtClean="0"/>
              <a:t>‹#›</a:t>
            </a:fld>
            <a:endParaRPr lang="hr-HR"/>
          </a:p>
        </p:txBody>
      </p:sp>
    </p:spTree>
    <p:extLst>
      <p:ext uri="{BB962C8B-B14F-4D97-AF65-F5344CB8AC3E}">
        <p14:creationId xmlns:p14="http://schemas.microsoft.com/office/powerpoint/2010/main" val="134911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1E3F62-1AA7-454E-ADAE-3CAD740B98F1}" type="datetimeFigureOut">
              <a:rPr lang="hr-HR" smtClean="0"/>
              <a:t>26.11.2024.</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ED686E-725B-4882-8B1E-5AC9856B0168}" type="slidenum">
              <a:rPr lang="hr-HR" smtClean="0"/>
              <a:t>‹#›</a:t>
            </a:fld>
            <a:endParaRPr lang="hr-HR"/>
          </a:p>
        </p:txBody>
      </p:sp>
    </p:spTree>
    <p:extLst>
      <p:ext uri="{BB962C8B-B14F-4D97-AF65-F5344CB8AC3E}">
        <p14:creationId xmlns:p14="http://schemas.microsoft.com/office/powerpoint/2010/main" val="3206133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a:extLst>
              <a:ext uri="{FF2B5EF4-FFF2-40B4-BE49-F238E27FC236}">
                <a16:creationId xmlns:a16="http://schemas.microsoft.com/office/drawing/2014/main" id="{C04D3E3C-5BDA-5C25-D480-65B9E4FF06B2}"/>
              </a:ext>
            </a:extLst>
          </p:cNvPr>
          <p:cNvSpPr txBox="1"/>
          <p:nvPr/>
        </p:nvSpPr>
        <p:spPr>
          <a:xfrm>
            <a:off x="2624328" y="1907971"/>
            <a:ext cx="7159752" cy="1754326"/>
          </a:xfrm>
          <a:prstGeom prst="rect">
            <a:avLst/>
          </a:prstGeom>
          <a:noFill/>
        </p:spPr>
        <p:txBody>
          <a:bodyPr wrap="square">
            <a:spAutoFit/>
          </a:bodyPr>
          <a:lstStyle/>
          <a:p>
            <a:pPr algn="ctr"/>
            <a:r>
              <a:rPr lang="hr-HR" sz="3600" b="1" dirty="0">
                <a:latin typeface="Times New Roman" panose="02020603050405020304" pitchFamily="18" charset="0"/>
                <a:cs typeface="Times New Roman" panose="02020603050405020304" pitchFamily="18" charset="0"/>
              </a:rPr>
              <a:t>NORMATIVNO UREĐENJE PODRUČJA RADA I OVLASTI ZAŠTITAR I ČUVARA</a:t>
            </a:r>
          </a:p>
        </p:txBody>
      </p:sp>
    </p:spTree>
    <p:extLst>
      <p:ext uri="{BB962C8B-B14F-4D97-AF65-F5344CB8AC3E}">
        <p14:creationId xmlns:p14="http://schemas.microsoft.com/office/powerpoint/2010/main" val="84259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582099F-81AB-AADD-4DB2-28210D169B94}"/>
              </a:ext>
            </a:extLst>
          </p:cNvPr>
          <p:cNvSpPr>
            <a:spLocks noGrp="1"/>
          </p:cNvSpPr>
          <p:nvPr>
            <p:ph idx="1"/>
          </p:nvPr>
        </p:nvSpPr>
        <p:spPr>
          <a:xfrm>
            <a:off x="838200" y="1005840"/>
            <a:ext cx="10515600" cy="5171123"/>
          </a:xfrm>
        </p:spPr>
        <p:txBody>
          <a:bodyPr/>
          <a:lstStyle/>
          <a:p>
            <a:r>
              <a:rPr lang="hr-HR" b="1" dirty="0">
                <a:latin typeface="Times New Roman" panose="02020603050405020304" pitchFamily="18" charset="0"/>
                <a:cs typeface="Times New Roman" panose="02020603050405020304" pitchFamily="18" charset="0"/>
              </a:rPr>
              <a:t>RADNI NALOG</a:t>
            </a:r>
          </a:p>
          <a:p>
            <a:r>
              <a:rPr lang="hr-HR" sz="2000" dirty="0">
                <a:latin typeface="Times New Roman" panose="02020603050405020304" pitchFamily="18" charset="0"/>
                <a:cs typeface="Times New Roman" panose="02020603050405020304" pitchFamily="18" charset="0"/>
              </a:rPr>
              <a:t>Radni nalog je dokument koji zaštitarsko poduzeće izdaje čuvaru ili zaštitaru kako bi mogao obavljati poslove privatne zaštite na određenom objektu</a:t>
            </a:r>
          </a:p>
          <a:p>
            <a:r>
              <a:rPr lang="hr-HR" sz="2000" dirty="0">
                <a:latin typeface="Times New Roman" panose="02020603050405020304" pitchFamily="18" charset="0"/>
                <a:cs typeface="Times New Roman" panose="02020603050405020304" pitchFamily="18" charset="0"/>
              </a:rPr>
              <a:t>Radni nalozi osoba koje obavljaju poslove privatne zaštite moraju sadržavati popis i opis poslova i zaduženja koji proizlaze iz ugovornih obveza s korisnikom</a:t>
            </a:r>
          </a:p>
          <a:p>
            <a:r>
              <a:rPr lang="hr-HR" sz="2000" dirty="0">
                <a:latin typeface="Times New Roman" panose="02020603050405020304" pitchFamily="18" charset="0"/>
                <a:cs typeface="Times New Roman" panose="02020603050405020304" pitchFamily="18" charset="0"/>
              </a:rPr>
              <a:t>Radni nalog prati raspored rada čuvara i zaštitara i izdaje se na dnevnoj, tjednoj ili mjesečnoj bazi</a:t>
            </a:r>
          </a:p>
          <a:p>
            <a:r>
              <a:rPr lang="hr-HR" sz="2000" dirty="0">
                <a:latin typeface="Times New Roman" panose="02020603050405020304" pitchFamily="18" charset="0"/>
                <a:cs typeface="Times New Roman" panose="02020603050405020304" pitchFamily="18" charset="0"/>
              </a:rPr>
              <a:t>Radni nalog vezan je za objekt na kojem čuvar ili zaštitar radi pa ako u toku mjeseca radi na više objekata, potrebno je izdati više radnih naloga</a:t>
            </a:r>
          </a:p>
          <a:p>
            <a:pPr marL="0" indent="0">
              <a:buNone/>
            </a:pPr>
            <a:r>
              <a:rPr lang="hr-HR" sz="2000" b="1" i="1" dirty="0">
                <a:latin typeface="Times New Roman" panose="02020603050405020304" pitchFamily="18" charset="0"/>
                <a:cs typeface="Times New Roman" panose="02020603050405020304" pitchFamily="18" charset="0"/>
              </a:rPr>
              <a:t>     ČUVARI I ZAŠTITARI UVIJEK NA RADNOM MJESTU MORAJU IMATI RADNI NALOG</a:t>
            </a:r>
          </a:p>
          <a:p>
            <a:endParaRPr lang="hr-HR" sz="2000" b="1" i="1" dirty="0">
              <a:latin typeface="Times New Roman" panose="02020603050405020304" pitchFamily="18" charset="0"/>
              <a:cs typeface="Times New Roman" panose="02020603050405020304" pitchFamily="18" charset="0"/>
            </a:endParaRPr>
          </a:p>
          <a:p>
            <a:r>
              <a:rPr lang="hr-HR" sz="2000" dirty="0">
                <a:latin typeface="Times New Roman" panose="02020603050405020304" pitchFamily="18" charset="0"/>
                <a:cs typeface="Times New Roman" panose="02020603050405020304" pitchFamily="18" charset="0"/>
              </a:rPr>
              <a:t>Ukoliko vas prilikom nadzora djelatnici MUP-a zateknu bez radnog naloga za vrijeme obavljanja posla, mogu vas kazniti novčanom kaznom od 700 eura</a:t>
            </a:r>
          </a:p>
        </p:txBody>
      </p:sp>
    </p:spTree>
    <p:extLst>
      <p:ext uri="{BB962C8B-B14F-4D97-AF65-F5344CB8AC3E}">
        <p14:creationId xmlns:p14="http://schemas.microsoft.com/office/powerpoint/2010/main" val="8122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5960BC7D-7987-4FD9-0B2A-0F0D490CBF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1880" y="267655"/>
            <a:ext cx="4244294" cy="5854444"/>
          </a:xfrm>
        </p:spPr>
      </p:pic>
    </p:spTree>
    <p:extLst>
      <p:ext uri="{BB962C8B-B14F-4D97-AF65-F5344CB8AC3E}">
        <p14:creationId xmlns:p14="http://schemas.microsoft.com/office/powerpoint/2010/main" val="383628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37325867-D2FC-F75C-A1C5-E2F04DDFE5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0945" y="38830"/>
            <a:ext cx="4825438" cy="6138133"/>
          </a:xfrm>
        </p:spPr>
      </p:pic>
    </p:spTree>
    <p:extLst>
      <p:ext uri="{BB962C8B-B14F-4D97-AF65-F5344CB8AC3E}">
        <p14:creationId xmlns:p14="http://schemas.microsoft.com/office/powerpoint/2010/main" val="82175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EA5D1F8E-8088-327F-2CA9-1BB8162923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2696" y="219774"/>
            <a:ext cx="4625654" cy="6217601"/>
          </a:xfrm>
        </p:spPr>
      </p:pic>
    </p:spTree>
    <p:extLst>
      <p:ext uri="{BB962C8B-B14F-4D97-AF65-F5344CB8AC3E}">
        <p14:creationId xmlns:p14="http://schemas.microsoft.com/office/powerpoint/2010/main" val="294632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F788D7A5-FF8F-5351-FF78-AA68955866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2112" y="150091"/>
            <a:ext cx="5455183" cy="5770840"/>
          </a:xfrm>
        </p:spPr>
      </p:pic>
    </p:spTree>
    <p:extLst>
      <p:ext uri="{BB962C8B-B14F-4D97-AF65-F5344CB8AC3E}">
        <p14:creationId xmlns:p14="http://schemas.microsoft.com/office/powerpoint/2010/main" val="82755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92B5625-56B0-5D91-2D61-2B6E5472CAA9}"/>
              </a:ext>
            </a:extLst>
          </p:cNvPr>
          <p:cNvSpPr>
            <a:spLocks noGrp="1"/>
          </p:cNvSpPr>
          <p:nvPr>
            <p:ph idx="1"/>
          </p:nvPr>
        </p:nvSpPr>
        <p:spPr>
          <a:xfrm>
            <a:off x="838200" y="722376"/>
            <a:ext cx="10515600" cy="5454587"/>
          </a:xfrm>
        </p:spPr>
        <p:txBody>
          <a:bodyPr/>
          <a:lstStyle/>
          <a:p>
            <a:r>
              <a:rPr lang="hr-HR" b="1" dirty="0">
                <a:latin typeface="Times New Roman" panose="02020603050405020304" pitchFamily="18" charset="0"/>
                <a:cs typeface="Times New Roman" panose="02020603050405020304" pitchFamily="18" charset="0"/>
              </a:rPr>
              <a:t>LIJEČNIČKI PREGLEDI</a:t>
            </a:r>
          </a:p>
          <a:p>
            <a:endParaRPr lang="hr-HR" b="1" dirty="0">
              <a:latin typeface="Times New Roman" panose="02020603050405020304" pitchFamily="18" charset="0"/>
              <a:cs typeface="Times New Roman" panose="02020603050405020304" pitchFamily="18" charset="0"/>
            </a:endParaRPr>
          </a:p>
          <a:p>
            <a:pPr marL="0" indent="0">
              <a:buNone/>
            </a:pPr>
            <a:r>
              <a:rPr lang="hr-HR" b="1" dirty="0">
                <a:latin typeface="Times New Roman" panose="02020603050405020304" pitchFamily="18" charset="0"/>
                <a:cs typeface="Times New Roman" panose="02020603050405020304" pitchFamily="18" charset="0"/>
              </a:rPr>
              <a:t> </a:t>
            </a:r>
            <a:r>
              <a:rPr lang="hr-HR" dirty="0">
                <a:latin typeface="Times New Roman" panose="02020603050405020304" pitchFamily="18" charset="0"/>
                <a:cs typeface="Times New Roman" panose="02020603050405020304" pitchFamily="18" charset="0"/>
              </a:rPr>
              <a:t>     ČUVARI – svakih 5 godina</a:t>
            </a:r>
          </a:p>
          <a:p>
            <a:pPr marL="0" indent="0">
              <a:buNone/>
            </a:pPr>
            <a:endParaRPr lang="hr-HR" b="1" dirty="0">
              <a:latin typeface="Times New Roman" panose="02020603050405020304" pitchFamily="18" charset="0"/>
              <a:cs typeface="Times New Roman" panose="02020603050405020304" pitchFamily="18" charset="0"/>
            </a:endParaRPr>
          </a:p>
          <a:p>
            <a:pPr marL="0" indent="0">
              <a:buNone/>
            </a:pPr>
            <a:r>
              <a:rPr lang="hr-HR" b="1" dirty="0">
                <a:latin typeface="Times New Roman" panose="02020603050405020304" pitchFamily="18" charset="0"/>
                <a:cs typeface="Times New Roman" panose="02020603050405020304" pitchFamily="18" charset="0"/>
              </a:rPr>
              <a:t>      </a:t>
            </a:r>
            <a:r>
              <a:rPr lang="hr-HR" dirty="0">
                <a:latin typeface="Times New Roman" panose="02020603050405020304" pitchFamily="18" charset="0"/>
                <a:cs typeface="Times New Roman" panose="02020603050405020304" pitchFamily="18" charset="0"/>
              </a:rPr>
              <a:t>ZAŠTITARI/ZAŠTITARI SPECIJALISTI - svake 3 godine</a:t>
            </a:r>
          </a:p>
        </p:txBody>
      </p:sp>
    </p:spTree>
    <p:extLst>
      <p:ext uri="{BB962C8B-B14F-4D97-AF65-F5344CB8AC3E}">
        <p14:creationId xmlns:p14="http://schemas.microsoft.com/office/powerpoint/2010/main" val="290995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F2BEB38-862D-01F9-674B-54C0441E66C9}"/>
              </a:ext>
            </a:extLst>
          </p:cNvPr>
          <p:cNvSpPr>
            <a:spLocks noGrp="1"/>
          </p:cNvSpPr>
          <p:nvPr>
            <p:ph idx="1"/>
          </p:nvPr>
        </p:nvSpPr>
        <p:spPr>
          <a:xfrm>
            <a:off x="838200" y="594360"/>
            <a:ext cx="10515600" cy="5582603"/>
          </a:xfrm>
        </p:spPr>
        <p:txBody>
          <a:bodyPr/>
          <a:lstStyle/>
          <a:p>
            <a:r>
              <a:rPr lang="hr-HR" b="1" dirty="0">
                <a:latin typeface="Times New Roman" panose="02020603050405020304" pitchFamily="18" charset="0"/>
                <a:cs typeface="Times New Roman" panose="02020603050405020304" pitchFamily="18" charset="0"/>
              </a:rPr>
              <a:t>OCJENSKO (VJEŽBOVNO) GAĐANJE</a:t>
            </a:r>
          </a:p>
          <a:p>
            <a:pPr marL="0" indent="0">
              <a:buNone/>
            </a:pPr>
            <a:endParaRPr lang="hr-HR" dirty="0"/>
          </a:p>
          <a:p>
            <a:pPr marL="0" indent="0">
              <a:buNone/>
            </a:pPr>
            <a:r>
              <a:rPr lang="hr-HR" dirty="0"/>
              <a:t>	</a:t>
            </a:r>
            <a:r>
              <a:rPr lang="hr-HR" dirty="0">
                <a:latin typeface="Times New Roman" panose="02020603050405020304" pitchFamily="18" charset="0"/>
                <a:cs typeface="Times New Roman" panose="02020603050405020304" pitchFamily="18" charset="0"/>
              </a:rPr>
              <a:t>ZAŠTITARI – najmanje 1 puta godišnje</a:t>
            </a:r>
          </a:p>
          <a:p>
            <a:pPr marL="0" indent="0">
              <a:buNone/>
            </a:pPr>
            <a:r>
              <a:rPr lang="hr-HR" dirty="0">
                <a:latin typeface="Times New Roman" panose="02020603050405020304" pitchFamily="18" charset="0"/>
                <a:cs typeface="Times New Roman" panose="02020603050405020304" pitchFamily="18" charset="0"/>
              </a:rPr>
              <a:t>	</a:t>
            </a:r>
          </a:p>
          <a:p>
            <a:pPr marL="0" indent="0">
              <a:buNone/>
            </a:pPr>
            <a:r>
              <a:rPr lang="hr-HR" dirty="0">
                <a:latin typeface="Times New Roman" panose="02020603050405020304" pitchFamily="18" charset="0"/>
                <a:cs typeface="Times New Roman" panose="02020603050405020304" pitchFamily="18" charset="0"/>
              </a:rPr>
              <a:t>	ZAŠTITARI SPECIJALISITI -  najmanje 2 puta godišnje </a:t>
            </a:r>
          </a:p>
        </p:txBody>
      </p:sp>
    </p:spTree>
    <p:extLst>
      <p:ext uri="{BB962C8B-B14F-4D97-AF65-F5344CB8AC3E}">
        <p14:creationId xmlns:p14="http://schemas.microsoft.com/office/powerpoint/2010/main" val="108080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31D821-3FB7-62E6-C40F-AC2669070EFE}"/>
              </a:ext>
            </a:extLst>
          </p:cNvPr>
          <p:cNvSpPr>
            <a:spLocks noGrp="1"/>
          </p:cNvSpPr>
          <p:nvPr>
            <p:ph type="title"/>
          </p:nvPr>
        </p:nvSpPr>
        <p:spPr/>
        <p:txBody>
          <a:bodyPr>
            <a:normAutofit/>
          </a:bodyPr>
          <a:lstStyle/>
          <a:p>
            <a:pPr algn="ctr"/>
            <a:r>
              <a:rPr lang="hr-HR" sz="3200" dirty="0">
                <a:latin typeface="Times New Roman" panose="02020603050405020304" pitchFamily="18" charset="0"/>
                <a:cs typeface="Times New Roman" panose="02020603050405020304" pitchFamily="18" charset="0"/>
              </a:rPr>
              <a:t>PROVJERA ZAKONITOSTI PRIMJEN OVLASTI ZAŠTITARA I ČUVARA</a:t>
            </a:r>
          </a:p>
        </p:txBody>
      </p:sp>
      <p:sp>
        <p:nvSpPr>
          <p:cNvPr id="3" name="Rezervirano mjesto sadržaja 2">
            <a:extLst>
              <a:ext uri="{FF2B5EF4-FFF2-40B4-BE49-F238E27FC236}">
                <a16:creationId xmlns:a16="http://schemas.microsoft.com/office/drawing/2014/main" id="{ED77CD1D-D684-BF84-BC5F-6077ECB4F7DB}"/>
              </a:ext>
            </a:extLst>
          </p:cNvPr>
          <p:cNvSpPr>
            <a:spLocks noGrp="1"/>
          </p:cNvSpPr>
          <p:nvPr>
            <p:ph idx="1"/>
          </p:nvPr>
        </p:nvSpPr>
        <p:spPr/>
        <p:txBody>
          <a:bodyPr/>
          <a:lstStyle/>
          <a:p>
            <a:r>
              <a:rPr lang="hr-HR" sz="2200" dirty="0">
                <a:latin typeface="Times New Roman" panose="02020603050405020304" pitchFamily="18" charset="0"/>
                <a:cs typeface="Times New Roman" panose="02020603050405020304" pitchFamily="18" charset="0"/>
              </a:rPr>
              <a:t>za provjeru primjene zakonske ovlasti čuvara i zaštitara nadležna je policijska uprava na čijem području je ovlast primijenjena.</a:t>
            </a:r>
          </a:p>
          <a:p>
            <a:r>
              <a:rPr lang="hr-HR" sz="2200" dirty="0">
                <a:latin typeface="Times New Roman" panose="02020603050405020304" pitchFamily="18" charset="0"/>
                <a:cs typeface="Times New Roman" panose="02020603050405020304" pitchFamily="18" charset="0"/>
              </a:rPr>
              <a:t>kod primjene sredstva prisile (zaštitari) i kod osiguranja mjesta događaja (zaštitari i čuvari), dužnost zaštitara i čuvara je:</a:t>
            </a:r>
          </a:p>
          <a:p>
            <a:pPr lvl="2">
              <a:buFont typeface="Wingdings" panose="05000000000000000000" pitchFamily="2" charset="2"/>
              <a:buChar char="Ø"/>
            </a:pPr>
            <a:r>
              <a:rPr lang="hr-HR" dirty="0">
                <a:latin typeface="Times New Roman" panose="02020603050405020304" pitchFamily="18" charset="0"/>
                <a:cs typeface="Times New Roman" panose="02020603050405020304" pitchFamily="18" charset="0"/>
              </a:rPr>
              <a:t> o primjeni ovlasti odmah obavijestiti policiju</a:t>
            </a:r>
          </a:p>
          <a:p>
            <a:pPr lvl="2">
              <a:buFont typeface="Wingdings" panose="05000000000000000000" pitchFamily="2" charset="2"/>
              <a:buChar char="Ø"/>
            </a:pPr>
            <a:r>
              <a:rPr lang="hr-HR" dirty="0">
                <a:latin typeface="Times New Roman" panose="02020603050405020304" pitchFamily="18" charset="0"/>
                <a:cs typeface="Times New Roman" panose="02020603050405020304" pitchFamily="18" charset="0"/>
              </a:rPr>
              <a:t> izvijestiti stalno operativno dežurstvo svoje zaštitarske tvrtke ili svog neposrednog  rukovoditelja</a:t>
            </a:r>
          </a:p>
          <a:p>
            <a:pPr lvl="2">
              <a:buFont typeface="Wingdings" panose="05000000000000000000" pitchFamily="2" charset="2"/>
              <a:buChar char="Ø"/>
            </a:pPr>
            <a:r>
              <a:rPr lang="hr-HR" dirty="0">
                <a:latin typeface="Times New Roman" panose="02020603050405020304" pitchFamily="18" charset="0"/>
                <a:cs typeface="Times New Roman" panose="02020603050405020304" pitchFamily="18" charset="0"/>
              </a:rPr>
              <a:t> postupiti po zapovjedi policije</a:t>
            </a:r>
          </a:p>
          <a:p>
            <a:pPr lvl="2">
              <a:buFont typeface="Wingdings" panose="05000000000000000000" pitchFamily="2" charset="2"/>
              <a:buChar char="Ø"/>
            </a:pPr>
            <a:r>
              <a:rPr lang="hr-HR" dirty="0">
                <a:latin typeface="Times New Roman" panose="02020603050405020304" pitchFamily="18" charset="0"/>
                <a:cs typeface="Times New Roman" panose="02020603050405020304" pitchFamily="18" charset="0"/>
              </a:rPr>
              <a:t> sačiniti izvješće o primjeni ovlasti koje ćete dostaviti u svoju zaštitarsku tvrtku</a:t>
            </a:r>
          </a:p>
        </p:txBody>
      </p:sp>
    </p:spTree>
    <p:extLst>
      <p:ext uri="{BB962C8B-B14F-4D97-AF65-F5344CB8AC3E}">
        <p14:creationId xmlns:p14="http://schemas.microsoft.com/office/powerpoint/2010/main" val="402750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2A174DE-03C2-B88A-B3D8-B4AF266E10A5}"/>
              </a:ext>
            </a:extLst>
          </p:cNvPr>
          <p:cNvSpPr>
            <a:spLocks noGrp="1"/>
          </p:cNvSpPr>
          <p:nvPr>
            <p:ph idx="1"/>
          </p:nvPr>
        </p:nvSpPr>
        <p:spPr>
          <a:xfrm>
            <a:off x="838200" y="630936"/>
            <a:ext cx="10515600" cy="5546027"/>
          </a:xfrm>
        </p:spPr>
        <p:txBody>
          <a:bodyPr>
            <a:normAutofit/>
          </a:bodyPr>
          <a:lstStyle/>
          <a:p>
            <a:pPr algn="just"/>
            <a:r>
              <a:rPr lang="hr-HR" sz="2200" dirty="0">
                <a:latin typeface="Times New Roman" panose="02020603050405020304" pitchFamily="18" charset="0"/>
                <a:cs typeface="Times New Roman" panose="02020603050405020304" pitchFamily="18" charset="0"/>
              </a:rPr>
              <a:t>Poslodavac je, nadalje dužan, to pisano izvješće u roku od 48 sati dostaviti nadležnoj policijskoj upravi s mišljenjem o zakonitosti primjene ovlasti, te sa svim prikupljenim dokazima.</a:t>
            </a:r>
          </a:p>
          <a:p>
            <a:pPr algn="just"/>
            <a:r>
              <a:rPr lang="hr-HR" sz="2200" dirty="0">
                <a:latin typeface="Times New Roman" panose="02020603050405020304" pitchFamily="18" charset="0"/>
                <a:cs typeface="Times New Roman" panose="02020603050405020304" pitchFamily="18" charset="0"/>
              </a:rPr>
              <a:t>Zatim nadležna policijska uprava donosi ocjenu zakonitosti primjene ovlasti i o tome povratno izvješćuje vašeg poslodavca kao pravnu osobu.</a:t>
            </a:r>
          </a:p>
          <a:p>
            <a:pPr algn="just"/>
            <a:endParaRPr lang="hr-HR" sz="2200" dirty="0">
              <a:latin typeface="Times New Roman" panose="02020603050405020304" pitchFamily="18" charset="0"/>
              <a:cs typeface="Times New Roman" panose="02020603050405020304" pitchFamily="18" charset="0"/>
            </a:endParaRPr>
          </a:p>
          <a:p>
            <a:pPr algn="just"/>
            <a:r>
              <a:rPr lang="hr-HR" sz="2200" dirty="0">
                <a:latin typeface="Times New Roman" panose="02020603050405020304" pitchFamily="18" charset="0"/>
                <a:cs typeface="Times New Roman" panose="02020603050405020304" pitchFamily="18" charset="0"/>
              </a:rPr>
              <a:t> Treba istaknuti i da se provjera zakonitosti primjene ovlasti provodi i u slučaju kada čuvar ili zaštitar primjeni ovlast privremenog ograničenja slobode kretanja nad djetetom.</a:t>
            </a:r>
          </a:p>
          <a:p>
            <a:pPr algn="just"/>
            <a:endParaRPr lang="hr-HR" sz="2200" dirty="0">
              <a:latin typeface="Times New Roman" panose="02020603050405020304" pitchFamily="18" charset="0"/>
              <a:cs typeface="Times New Roman" panose="02020603050405020304" pitchFamily="18" charset="0"/>
            </a:endParaRPr>
          </a:p>
          <a:p>
            <a:pPr algn="just"/>
            <a:r>
              <a:rPr lang="hr-HR" sz="2200" dirty="0">
                <a:latin typeface="Times New Roman" panose="02020603050405020304" pitchFamily="18" charset="0"/>
                <a:cs typeface="Times New Roman" panose="02020603050405020304" pitchFamily="18" charset="0"/>
              </a:rPr>
              <a:t>Institut provjere zakonitosti primjene ovlasti s jedne strane pazi da ne dođe do kršenja temeljnih ljudskih prava i sloboda, a s druge strane štit čuvare i zaštitare u situacijama zakonite primjene dane ovlasti.</a:t>
            </a:r>
          </a:p>
        </p:txBody>
      </p:sp>
    </p:spTree>
    <p:extLst>
      <p:ext uri="{BB962C8B-B14F-4D97-AF65-F5344CB8AC3E}">
        <p14:creationId xmlns:p14="http://schemas.microsoft.com/office/powerpoint/2010/main" val="282289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F25C9383-CDB4-1F79-FA7F-7505D3A4C6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256" y="492406"/>
            <a:ext cx="4581144" cy="5972401"/>
          </a:xfrm>
        </p:spPr>
      </p:pic>
      <p:pic>
        <p:nvPicPr>
          <p:cNvPr id="7" name="Slika 6">
            <a:extLst>
              <a:ext uri="{FF2B5EF4-FFF2-40B4-BE49-F238E27FC236}">
                <a16:creationId xmlns:a16="http://schemas.microsoft.com/office/drawing/2014/main" id="{92352256-52E5-D47F-46F8-60C3B684F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752" y="374904"/>
            <a:ext cx="4653579" cy="6483096"/>
          </a:xfrm>
          <a:prstGeom prst="rect">
            <a:avLst/>
          </a:prstGeom>
        </p:spPr>
      </p:pic>
    </p:spTree>
    <p:extLst>
      <p:ext uri="{BB962C8B-B14F-4D97-AF65-F5344CB8AC3E}">
        <p14:creationId xmlns:p14="http://schemas.microsoft.com/office/powerpoint/2010/main" val="307887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A818-1F38-DCA5-125C-5DF427BDD39D}"/>
              </a:ext>
            </a:extLst>
          </p:cNvPr>
          <p:cNvSpPr>
            <a:spLocks noGrp="1"/>
          </p:cNvSpPr>
          <p:nvPr>
            <p:ph type="title"/>
          </p:nvPr>
        </p:nvSpPr>
        <p:spPr/>
        <p:txBody>
          <a:bodyPr>
            <a:normAutofit fontScale="90000"/>
          </a:bodyPr>
          <a:lstStyle/>
          <a:p>
            <a:pPr algn="ctr"/>
            <a:r>
              <a:rPr lang="en-US" sz="3200" b="1" dirty="0">
                <a:latin typeface="Times New Roman" panose="02020603050405020304" pitchFamily="18" charset="0"/>
                <a:cs typeface="Times New Roman" panose="02020603050405020304" pitchFamily="18" charset="0"/>
              </a:rPr>
              <a:t>ODORA I ISKAZNICA OSOBA KOJE OBAVLJAJU POSLOVE PRIVATNE ZAŠTITE</a:t>
            </a:r>
            <a:endParaRPr lang="hr-HR"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DF4149-9509-AC8F-4D93-401F90A2B462}"/>
              </a:ext>
            </a:extLst>
          </p:cNvPr>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ODORA</a:t>
            </a:r>
          </a:p>
          <a:p>
            <a:r>
              <a:rPr lang="en-US" dirty="0" err="1">
                <a:latin typeface="Times New Roman" panose="02020603050405020304" pitchFamily="18" charset="0"/>
                <a:cs typeface="Times New Roman" panose="02020603050405020304" pitchFamily="18" charset="0"/>
              </a:rPr>
              <a:t>Odora</a:t>
            </a:r>
            <a:r>
              <a:rPr lang="en-US" dirty="0">
                <a:latin typeface="Times New Roman" panose="02020603050405020304" pitchFamily="18" charset="0"/>
                <a:cs typeface="Times New Roman" panose="02020603050405020304" pitchFamily="18" charset="0"/>
              </a:rPr>
              <a:t> je </a:t>
            </a:r>
            <a:r>
              <a:rPr lang="en-US" dirty="0" err="1">
                <a:latin typeface="Times New Roman" panose="02020603050405020304" pitchFamily="18" charset="0"/>
                <a:cs typeface="Times New Roman" panose="02020603050405020304" pitchFamily="18" charset="0"/>
              </a:rPr>
              <a:t>odjeća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čuvar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zaštitar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dobije</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zaštitarskog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poduzeća</a:t>
            </a:r>
            <a:r>
              <a:rPr lang="en-US" dirty="0">
                <a:latin typeface="Times New Roman" panose="02020603050405020304" pitchFamily="18" charset="0"/>
                <a:cs typeface="Times New Roman" panose="02020603050405020304" pitchFamily="18" charset="0"/>
              </a:rPr>
              <a:t> za </a:t>
            </a:r>
            <a:r>
              <a:rPr lang="en-US" dirty="0" err="1">
                <a:latin typeface="Times New Roman" panose="02020603050405020304" pitchFamily="18" charset="0"/>
                <a:cs typeface="Times New Roman" panose="02020603050405020304" pitchFamily="18" charset="0"/>
              </a:rPr>
              <a:t>koje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predstavlja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zaštitarsku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tvrtku</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odoru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smiju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nositi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obavljanju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poslova</a:t>
            </a:r>
            <a:r>
              <a:rPr lang="en-US" dirty="0">
                <a:latin typeface="Times New Roman" panose="02020603050405020304" pitchFamily="18" charset="0"/>
                <a:cs typeface="Times New Roman" panose="02020603050405020304" pitchFamily="18" charset="0"/>
              </a:rPr>
              <a:t> private </a:t>
            </a:r>
            <a:r>
              <a:rPr lang="en-US" dirty="0" err="1">
                <a:latin typeface="Times New Roman" panose="02020603050405020304" pitchFamily="18" charset="0"/>
                <a:cs typeface="Times New Roman" panose="02020603050405020304" pitchFamily="18" charset="0"/>
              </a:rPr>
              <a:t>zaštite</a:t>
            </a:r>
            <a:r>
              <a:rPr lang="en-US" dirty="0">
                <a:latin typeface="Times New Roman" panose="02020603050405020304" pitchFamily="18" charset="0"/>
                <a:cs typeface="Times New Roman" panose="02020603050405020304" pitchFamily="18" charset="0"/>
              </a:rPr>
              <a:t> koji </a:t>
            </a:r>
            <a:r>
              <a:rPr lang="en-US" dirty="0" err="1">
                <a:latin typeface="Times New Roman" panose="02020603050405020304" pitchFamily="18" charset="0"/>
                <a:cs typeface="Times New Roman" panose="02020603050405020304" pitchFamily="18" charset="0"/>
              </a:rPr>
              <a:t>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naloženi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radnim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nalogom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prilikom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dolaska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odlaska</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njega</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čuvari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zaštitari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moraju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znači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raditi</a:t>
            </a:r>
            <a:r>
              <a:rPr lang="en-US" dirty="0">
                <a:latin typeface="Times New Roman" panose="02020603050405020304" pitchFamily="18" charset="0"/>
                <a:cs typeface="Times New Roman" panose="02020603050405020304" pitchFamily="18" charset="0"/>
              </a:rPr>
              <a:t> u odori </a:t>
            </a:r>
            <a:r>
              <a:rPr lang="en-US" dirty="0" err="1">
                <a:latin typeface="Times New Roman" panose="02020603050405020304" pitchFamily="18" charset="0"/>
                <a:cs typeface="Times New Roman" panose="02020603050405020304" pitchFamily="18" charset="0"/>
              </a:rPr>
              <a:t>koju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dobiju</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svog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poslodavca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ne </a:t>
            </a:r>
            <a:r>
              <a:rPr lang="en-US" dirty="0" err="1">
                <a:latin typeface="Times New Roman" panose="02020603050405020304" pitchFamily="18" charset="0"/>
                <a:cs typeface="Times New Roman" panose="02020603050405020304" pitchFamily="18" charset="0"/>
              </a:rPr>
              <a:t>smiju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nositi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ništa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privatno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nje</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odora</a:t>
            </a:r>
            <a:r>
              <a:rPr lang="en-US" dirty="0">
                <a:latin typeface="Times New Roman" panose="02020603050405020304" pitchFamily="18" charset="0"/>
                <a:cs typeface="Times New Roman" panose="02020603050405020304" pitchFamily="18" charset="0"/>
              </a:rPr>
              <a:t> mora </a:t>
            </a:r>
            <a:r>
              <a:rPr lang="en-US" dirty="0" err="1">
                <a:latin typeface="Times New Roman" panose="02020603050405020304" pitchFamily="18" charset="0"/>
                <a:cs typeface="Times New Roman" panose="02020603050405020304" pitchFamily="18" charset="0"/>
              </a:rPr>
              <a:t>uvijek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čista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uredna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izglačana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734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09DE7FBA-6949-B325-4399-5E29F803B4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6705" y="458514"/>
            <a:ext cx="4381178" cy="6070302"/>
          </a:xfrm>
        </p:spPr>
      </p:pic>
    </p:spTree>
    <p:extLst>
      <p:ext uri="{BB962C8B-B14F-4D97-AF65-F5344CB8AC3E}">
        <p14:creationId xmlns:p14="http://schemas.microsoft.com/office/powerpoint/2010/main" val="87816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D6828A-D0A6-BD99-5ED1-707842076358}"/>
              </a:ext>
            </a:extLst>
          </p:cNvPr>
          <p:cNvSpPr>
            <a:spLocks noGrp="1"/>
          </p:cNvSpPr>
          <p:nvPr>
            <p:ph type="title"/>
          </p:nvPr>
        </p:nvSpPr>
        <p:spPr/>
        <p:txBody>
          <a:bodyPr>
            <a:normAutofit/>
          </a:bodyPr>
          <a:lstStyle/>
          <a:p>
            <a:pPr algn="ctr"/>
            <a:r>
              <a:rPr lang="hr-HR" sz="3200" b="1" dirty="0">
                <a:latin typeface="Times New Roman" panose="02020603050405020304" pitchFamily="18" charset="0"/>
                <a:cs typeface="Times New Roman" panose="02020603050405020304" pitchFamily="18" charset="0"/>
              </a:rPr>
              <a:t>IZVJEŠĆA, OBRASCI I DRUGA PISMENA</a:t>
            </a:r>
          </a:p>
        </p:txBody>
      </p:sp>
      <p:sp>
        <p:nvSpPr>
          <p:cNvPr id="3" name="Rezervirano mjesto sadržaja 2">
            <a:extLst>
              <a:ext uri="{FF2B5EF4-FFF2-40B4-BE49-F238E27FC236}">
                <a16:creationId xmlns:a16="http://schemas.microsoft.com/office/drawing/2014/main" id="{F86BA1B2-7107-3041-54DE-3A4A454669C8}"/>
              </a:ext>
            </a:extLst>
          </p:cNvPr>
          <p:cNvSpPr>
            <a:spLocks noGrp="1"/>
          </p:cNvSpPr>
          <p:nvPr>
            <p:ph idx="1"/>
          </p:nvPr>
        </p:nvSpPr>
        <p:spPr>
          <a:xfrm>
            <a:off x="677334" y="1773937"/>
            <a:ext cx="8596668" cy="4267426"/>
          </a:xfrm>
        </p:spPr>
        <p:txBody>
          <a:bodyPr>
            <a:normAutofit fontScale="70000" lnSpcReduction="20000"/>
          </a:bodyPr>
          <a:lstStyle/>
          <a:p>
            <a:r>
              <a:rPr lang="hr-HR" sz="2200" dirty="0">
                <a:latin typeface="Times New Roman" panose="02020603050405020304" pitchFamily="18" charset="0"/>
                <a:cs typeface="Times New Roman" panose="02020603050405020304" pitchFamily="18" charset="0"/>
              </a:rPr>
              <a:t>Obavljajući svakodnevne poslove, čuvari i zaštitari u pravilu vode sljedeće evidencije:</a:t>
            </a:r>
          </a:p>
          <a:p>
            <a:pPr marL="457200" lvl="1" indent="0">
              <a:buNone/>
            </a:pPr>
            <a:endParaRPr lang="hr-HR" sz="1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hr-HR" sz="2200" b="1" dirty="0">
                <a:latin typeface="Times New Roman" panose="02020603050405020304" pitchFamily="18" charset="0"/>
                <a:cs typeface="Times New Roman" panose="02020603050405020304" pitchFamily="18" charset="0"/>
              </a:rPr>
              <a:t>Evidencija primopredaje posla i zapažanja</a:t>
            </a:r>
          </a:p>
          <a:p>
            <a:pPr lvl="1">
              <a:buFont typeface="Wingdings" panose="05000000000000000000" pitchFamily="2" charset="2"/>
              <a:buChar char="Ø"/>
            </a:pPr>
            <a:r>
              <a:rPr lang="hr-HR" sz="2200" dirty="0">
                <a:latin typeface="Times New Roman" panose="02020603050405020304" pitchFamily="18" charset="0"/>
                <a:cs typeface="Times New Roman" panose="02020603050405020304" pitchFamily="18" charset="0"/>
              </a:rPr>
              <a:t>Evidencija primopredaje oružja – samo zaštitari</a:t>
            </a:r>
          </a:p>
          <a:p>
            <a:pPr lvl="1">
              <a:buFont typeface="Wingdings" panose="05000000000000000000" pitchFamily="2" charset="2"/>
              <a:buChar char="Ø"/>
            </a:pPr>
            <a:r>
              <a:rPr lang="hr-HR" sz="2200" dirty="0">
                <a:latin typeface="Times New Roman" panose="02020603050405020304" pitchFamily="18" charset="0"/>
                <a:cs typeface="Times New Roman" panose="02020603050405020304" pitchFamily="18" charset="0"/>
              </a:rPr>
              <a:t>Evidencija ulaska stranaka i motornih vozila</a:t>
            </a:r>
          </a:p>
          <a:p>
            <a:pPr marL="457200" lvl="1" indent="0">
              <a:buNone/>
            </a:pPr>
            <a:endParaRPr lang="hr-HR" sz="2200" dirty="0">
              <a:latin typeface="Times New Roman" panose="02020603050405020304" pitchFamily="18" charset="0"/>
              <a:cs typeface="Times New Roman" panose="02020603050405020304" pitchFamily="18" charset="0"/>
            </a:endParaRPr>
          </a:p>
          <a:p>
            <a:pPr marL="457200" lvl="1" indent="0">
              <a:buNone/>
            </a:pPr>
            <a:r>
              <a:rPr lang="hr-HR" sz="2200" dirty="0">
                <a:latin typeface="Times New Roman" panose="02020603050405020304" pitchFamily="18" charset="0"/>
                <a:cs typeface="Times New Roman" panose="02020603050405020304" pitchFamily="18" charset="0"/>
              </a:rPr>
              <a:t>Čuvari i zaštitari tijekom obavljanja svakodnevnih poslova ovisno o zahtjevu korisnika usluge uz naveden evidencije također vode:</a:t>
            </a:r>
          </a:p>
          <a:p>
            <a:pPr marL="457200" lvl="1" indent="0">
              <a:buNone/>
            </a:pPr>
            <a:endParaRPr lang="hr-HR" sz="2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hr-HR" sz="2200" dirty="0">
                <a:latin typeface="Times New Roman" panose="02020603050405020304" pitchFamily="18" charset="0"/>
                <a:cs typeface="Times New Roman" panose="02020603050405020304" pitchFamily="18" charset="0"/>
              </a:rPr>
              <a:t>Evidencija o ulasku zaposlenika u štićeni prostor van radnog vremena</a:t>
            </a:r>
          </a:p>
          <a:p>
            <a:pPr lvl="1">
              <a:buFont typeface="Wingdings" panose="05000000000000000000" pitchFamily="2" charset="2"/>
              <a:buChar char="Ø"/>
            </a:pPr>
            <a:r>
              <a:rPr lang="hr-HR" sz="2200" dirty="0">
                <a:latin typeface="Times New Roman" panose="02020603050405020304" pitchFamily="18" charset="0"/>
                <a:cs typeface="Times New Roman" panose="02020603050405020304" pitchFamily="18" charset="0"/>
              </a:rPr>
              <a:t>Evidencija iznošenja predmeta</a:t>
            </a:r>
          </a:p>
          <a:p>
            <a:pPr lvl="1">
              <a:buFont typeface="Wingdings" panose="05000000000000000000" pitchFamily="2" charset="2"/>
              <a:buChar char="Ø"/>
            </a:pPr>
            <a:r>
              <a:rPr lang="hr-HR" sz="2200" dirty="0">
                <a:latin typeface="Times New Roman" panose="02020603050405020304" pitchFamily="18" charset="0"/>
                <a:cs typeface="Times New Roman" panose="02020603050405020304" pitchFamily="18" charset="0"/>
              </a:rPr>
              <a:t>Evidenciju izdavanja ključeva</a:t>
            </a:r>
          </a:p>
          <a:p>
            <a:pPr lvl="1">
              <a:buFont typeface="Wingdings" panose="05000000000000000000" pitchFamily="2" charset="2"/>
              <a:buChar char="Ø"/>
            </a:pPr>
            <a:r>
              <a:rPr lang="hr-HR" sz="2200" dirty="0">
                <a:latin typeface="Times New Roman" panose="02020603050405020304" pitchFamily="18" charset="0"/>
                <a:cs typeface="Times New Roman" panose="02020603050405020304" pitchFamily="18" charset="0"/>
              </a:rPr>
              <a:t>Adresar odgovornih osoba korisnika usluge i javnih službi</a:t>
            </a:r>
          </a:p>
          <a:p>
            <a:pPr lvl="1">
              <a:buFont typeface="Wingdings" panose="05000000000000000000" pitchFamily="2" charset="2"/>
              <a:buChar char="Ø"/>
            </a:pPr>
            <a:r>
              <a:rPr lang="hr-HR" sz="2200" dirty="0">
                <a:latin typeface="Times New Roman" panose="02020603050405020304" pitchFamily="18" charset="0"/>
                <a:cs typeface="Times New Roman" panose="02020603050405020304" pitchFamily="18" charset="0"/>
              </a:rPr>
              <a:t>Druge evidencija po nalogu korisnika usluge</a:t>
            </a:r>
          </a:p>
        </p:txBody>
      </p:sp>
    </p:spTree>
    <p:extLst>
      <p:ext uri="{BB962C8B-B14F-4D97-AF65-F5344CB8AC3E}">
        <p14:creationId xmlns:p14="http://schemas.microsoft.com/office/powerpoint/2010/main" val="192853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13BC2FC-800A-D72B-1E02-E5E5310E9919}"/>
              </a:ext>
            </a:extLst>
          </p:cNvPr>
          <p:cNvSpPr>
            <a:spLocks noGrp="1"/>
          </p:cNvSpPr>
          <p:nvPr>
            <p:ph idx="1"/>
          </p:nvPr>
        </p:nvSpPr>
        <p:spPr>
          <a:xfrm>
            <a:off x="838200" y="850392"/>
            <a:ext cx="10515600" cy="5326571"/>
          </a:xfrm>
        </p:spPr>
        <p:txBody>
          <a:bodyPr>
            <a:normAutofit/>
          </a:bodyPr>
          <a:lstStyle/>
          <a:p>
            <a:r>
              <a:rPr lang="hr-HR" sz="2200" dirty="0">
                <a:latin typeface="Times New Roman" panose="02020603050405020304" pitchFamily="18" charset="0"/>
                <a:cs typeface="Times New Roman" panose="02020603050405020304" pitchFamily="18" charset="0"/>
              </a:rPr>
              <a:t>primopredaju oružja i streljiva zaštitari obavljaju neposredno na radnom mjestu ili u sjedištu pravne osobe ili u njezinoj podružnici </a:t>
            </a:r>
          </a:p>
          <a:p>
            <a:r>
              <a:rPr lang="hr-HR" sz="2200" dirty="0">
                <a:latin typeface="Times New Roman" panose="02020603050405020304" pitchFamily="18" charset="0"/>
                <a:cs typeface="Times New Roman" panose="02020603050405020304" pitchFamily="18" charset="0"/>
              </a:rPr>
              <a:t>oružje se može predati samo drugom zaštitaru ili osobi koja ima odobrenje za držanje i nošenje oružja</a:t>
            </a:r>
          </a:p>
          <a:p>
            <a:pPr marL="0" indent="0">
              <a:buNone/>
            </a:pPr>
            <a:r>
              <a:rPr lang="hr-HR" sz="2200" dirty="0">
                <a:latin typeface="Times New Roman" panose="02020603050405020304" pitchFamily="18" charset="0"/>
                <a:cs typeface="Times New Roman" panose="02020603050405020304" pitchFamily="18" charset="0"/>
              </a:rPr>
              <a:t>Evidencije ulazaka stranaka i motornih vozila prema zahtjevu korisnika usluge treba voditi na sljedeći način:</a:t>
            </a:r>
          </a:p>
          <a:p>
            <a:pPr marL="0" indent="0">
              <a:buNone/>
            </a:pPr>
            <a:r>
              <a:rPr lang="hr-HR" sz="2200" dirty="0">
                <a:latin typeface="Times New Roman" panose="02020603050405020304" pitchFamily="18" charset="0"/>
                <a:cs typeface="Times New Roman" panose="02020603050405020304" pitchFamily="18" charset="0"/>
              </a:rPr>
              <a:t>	1. kronološki (po kalendarskom danu)</a:t>
            </a:r>
          </a:p>
          <a:p>
            <a:pPr marL="0" indent="0">
              <a:buNone/>
            </a:pPr>
            <a:r>
              <a:rPr lang="hr-HR" sz="2200" dirty="0">
                <a:latin typeface="Times New Roman" panose="02020603050405020304" pitchFamily="18" charset="0"/>
                <a:cs typeface="Times New Roman" panose="02020603050405020304" pitchFamily="18" charset="0"/>
              </a:rPr>
              <a:t>	2. savjesno</a:t>
            </a:r>
          </a:p>
          <a:p>
            <a:pPr marL="0" indent="0">
              <a:buNone/>
            </a:pPr>
            <a:r>
              <a:rPr lang="hr-HR" sz="2200" dirty="0">
                <a:latin typeface="Times New Roman" panose="02020603050405020304" pitchFamily="18" charset="0"/>
                <a:cs typeface="Times New Roman" panose="02020603050405020304" pitchFamily="18" charset="0"/>
              </a:rPr>
              <a:t>	3. čitljivo</a:t>
            </a:r>
          </a:p>
          <a:p>
            <a:pPr marL="0" indent="0">
              <a:buNone/>
            </a:pPr>
            <a:r>
              <a:rPr lang="hr-HR" sz="2200" dirty="0">
                <a:latin typeface="Times New Roman" panose="02020603050405020304" pitchFamily="18" charset="0"/>
                <a:cs typeface="Times New Roman" panose="02020603050405020304" pitchFamily="18" charset="0"/>
              </a:rPr>
              <a:t>	4. uredno</a:t>
            </a:r>
          </a:p>
          <a:p>
            <a:endParaRPr lang="hr-H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460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D057AEF-EF90-4CB4-AD72-0177D8A4C1E0}"/>
              </a:ext>
            </a:extLst>
          </p:cNvPr>
          <p:cNvSpPr>
            <a:spLocks noGrp="1"/>
          </p:cNvSpPr>
          <p:nvPr>
            <p:ph idx="1"/>
          </p:nvPr>
        </p:nvSpPr>
        <p:spPr>
          <a:xfrm>
            <a:off x="838200" y="1115568"/>
            <a:ext cx="10515600" cy="5061395"/>
          </a:xfrm>
        </p:spPr>
        <p:txBody>
          <a:bodyPr>
            <a:normAutofit/>
          </a:bodyPr>
          <a:lstStyle/>
          <a:p>
            <a:r>
              <a:rPr lang="hr-HR" sz="2400" dirty="0">
                <a:latin typeface="Times New Roman" panose="02020603050405020304" pitchFamily="18" charset="0"/>
                <a:cs typeface="Times New Roman" panose="02020603050405020304" pitchFamily="18" charset="0"/>
              </a:rPr>
              <a:t>Prilikom obavljanja svog posla čuvari i zaštitari pišu izvješća i vode evidencije. </a:t>
            </a:r>
          </a:p>
          <a:p>
            <a:r>
              <a:rPr lang="hr-HR" sz="2400" dirty="0">
                <a:latin typeface="Times New Roman" panose="02020603050405020304" pitchFamily="18" charset="0"/>
                <a:cs typeface="Times New Roman" panose="02020603050405020304" pitchFamily="18" charset="0"/>
              </a:rPr>
              <a:t>Izvješća pišu o svemu neobičnom što se dogodi u njihovoj smjeni na poslu.</a:t>
            </a:r>
          </a:p>
          <a:p>
            <a:r>
              <a:rPr lang="hr-HR" sz="2400" dirty="0">
                <a:latin typeface="Times New Roman" panose="02020603050405020304" pitchFamily="18" charset="0"/>
                <a:cs typeface="Times New Roman" panose="02020603050405020304" pitchFamily="18" charset="0"/>
              </a:rPr>
              <a:t>Pisano izvješće je vrlo važno iz razloga što pisanjem izvješća čuvari i zaštitari štite svoj posao i objekt koji čuvaju.</a:t>
            </a:r>
          </a:p>
          <a:p>
            <a:r>
              <a:rPr lang="hr-HR" sz="2400" dirty="0">
                <a:latin typeface="Times New Roman" panose="02020603050405020304" pitchFamily="18" charset="0"/>
                <a:cs typeface="Times New Roman" panose="02020603050405020304" pitchFamily="18" charset="0"/>
              </a:rPr>
              <a:t>Pisanjem izvješća čuvari i zaštitari ukazuju na nekakve nepravilnosti na objektu, ukazuju na to da se nešto dogodilo ili da se može ubuduće dogoditi/ponoviti</a:t>
            </a:r>
          </a:p>
        </p:txBody>
      </p:sp>
    </p:spTree>
    <p:extLst>
      <p:ext uri="{BB962C8B-B14F-4D97-AF65-F5344CB8AC3E}">
        <p14:creationId xmlns:p14="http://schemas.microsoft.com/office/powerpoint/2010/main" val="3222694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C98FE00E-3C43-D4CA-749F-329B655A8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2424" y="395303"/>
            <a:ext cx="4343966" cy="5726796"/>
          </a:xfrm>
        </p:spPr>
      </p:pic>
    </p:spTree>
    <p:extLst>
      <p:ext uri="{BB962C8B-B14F-4D97-AF65-F5344CB8AC3E}">
        <p14:creationId xmlns:p14="http://schemas.microsoft.com/office/powerpoint/2010/main" val="385925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393591A-E03C-3897-55EF-B609398B09C4}"/>
              </a:ext>
            </a:extLst>
          </p:cNvPr>
          <p:cNvSpPr>
            <a:spLocks noGrp="1"/>
          </p:cNvSpPr>
          <p:nvPr>
            <p:ph idx="1"/>
          </p:nvPr>
        </p:nvSpPr>
        <p:spPr>
          <a:xfrm>
            <a:off x="838200" y="603504"/>
            <a:ext cx="10515600" cy="5573459"/>
          </a:xfrm>
        </p:spPr>
        <p:txBody>
          <a:bodyPr>
            <a:normAutofit/>
          </a:bodyPr>
          <a:lstStyle/>
          <a:p>
            <a:r>
              <a:rPr lang="hr-HR" sz="2400" dirty="0">
                <a:latin typeface="Times New Roman" panose="02020603050405020304" pitchFamily="18" charset="0"/>
                <a:cs typeface="Times New Roman" panose="02020603050405020304" pitchFamily="18" charset="0"/>
              </a:rPr>
              <a:t>Čuvar ili zaštitar tijekom radnog vremena obilazi štićeni prostor onoliko puta koliko se to od njega traži i u vremenu u kojem se to traži</a:t>
            </a:r>
          </a:p>
          <a:p>
            <a:r>
              <a:rPr lang="hr-HR" sz="2400" dirty="0">
                <a:latin typeface="Times New Roman" panose="02020603050405020304" pitchFamily="18" charset="0"/>
                <a:cs typeface="Times New Roman" panose="02020603050405020304" pitchFamily="18" charset="0"/>
              </a:rPr>
              <a:t>Ophodnja odnosno obilazak štićenog prostora obavlja se radi otkrivanja i sprječavanja pojava koje mogu ugroziti štićeni prostor</a:t>
            </a:r>
          </a:p>
          <a:p>
            <a:r>
              <a:rPr lang="hr-HR" sz="2400" dirty="0">
                <a:latin typeface="Times New Roman" panose="02020603050405020304" pitchFamily="18" charset="0"/>
                <a:cs typeface="Times New Roman" panose="02020603050405020304" pitchFamily="18" charset="0"/>
              </a:rPr>
              <a:t>Posebnu pozornost potrebno je obratiti na sam perimetar štićenja (to je najčešće ograda), zatim na zaštitna vrata, prozore, balkone, podrum, prolaze, prostorije unutar objekta kao što su spremišta, blagajne, arhive, sefovi, trezori</a:t>
            </a:r>
          </a:p>
        </p:txBody>
      </p:sp>
    </p:spTree>
    <p:extLst>
      <p:ext uri="{BB962C8B-B14F-4D97-AF65-F5344CB8AC3E}">
        <p14:creationId xmlns:p14="http://schemas.microsoft.com/office/powerpoint/2010/main" val="2545097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EA3DCE94-E630-72EB-9629-EAF7498430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7592" y="446340"/>
            <a:ext cx="4187951" cy="5657471"/>
          </a:xfrm>
        </p:spPr>
      </p:pic>
      <p:pic>
        <p:nvPicPr>
          <p:cNvPr id="7" name="Slika 6">
            <a:extLst>
              <a:ext uri="{FF2B5EF4-FFF2-40B4-BE49-F238E27FC236}">
                <a16:creationId xmlns:a16="http://schemas.microsoft.com/office/drawing/2014/main" id="{3430DF19-7712-928B-55A0-F933A39B3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543" y="446340"/>
            <a:ext cx="4252668" cy="5579556"/>
          </a:xfrm>
          <a:prstGeom prst="rect">
            <a:avLst/>
          </a:prstGeom>
        </p:spPr>
      </p:pic>
    </p:spTree>
    <p:extLst>
      <p:ext uri="{BB962C8B-B14F-4D97-AF65-F5344CB8AC3E}">
        <p14:creationId xmlns:p14="http://schemas.microsoft.com/office/powerpoint/2010/main" val="12517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FB6BCF7C-3922-4441-492E-8EA910BEF9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256" y="350450"/>
            <a:ext cx="4096512" cy="6250108"/>
          </a:xfrm>
        </p:spPr>
      </p:pic>
      <p:pic>
        <p:nvPicPr>
          <p:cNvPr id="7" name="Slika 6">
            <a:extLst>
              <a:ext uri="{FF2B5EF4-FFF2-40B4-BE49-F238E27FC236}">
                <a16:creationId xmlns:a16="http://schemas.microsoft.com/office/drawing/2014/main" id="{7BB5E6EC-3029-EB71-1986-C2AB3740D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234" y="257442"/>
            <a:ext cx="4097104" cy="6250108"/>
          </a:xfrm>
          <a:prstGeom prst="rect">
            <a:avLst/>
          </a:prstGeom>
        </p:spPr>
      </p:pic>
    </p:spTree>
    <p:extLst>
      <p:ext uri="{BB962C8B-B14F-4D97-AF65-F5344CB8AC3E}">
        <p14:creationId xmlns:p14="http://schemas.microsoft.com/office/powerpoint/2010/main" val="202427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FD440070-84FD-2A1D-B8E8-4DEF80A282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856" y="583926"/>
            <a:ext cx="9144000" cy="5593037"/>
          </a:xfrm>
        </p:spPr>
      </p:pic>
    </p:spTree>
    <p:extLst>
      <p:ext uri="{BB962C8B-B14F-4D97-AF65-F5344CB8AC3E}">
        <p14:creationId xmlns:p14="http://schemas.microsoft.com/office/powerpoint/2010/main" val="344288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97BBD417-2DC6-F03D-5DC8-770438AE61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3592" y="302463"/>
            <a:ext cx="3974335" cy="5874500"/>
          </a:xfrm>
        </p:spPr>
      </p:pic>
    </p:spTree>
    <p:extLst>
      <p:ext uri="{BB962C8B-B14F-4D97-AF65-F5344CB8AC3E}">
        <p14:creationId xmlns:p14="http://schemas.microsoft.com/office/powerpoint/2010/main" val="409219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259E962-E029-B26A-A67E-1D384C85BF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3754" y="845574"/>
            <a:ext cx="3553883" cy="5330825"/>
          </a:xfrm>
        </p:spPr>
      </p:pic>
      <p:pic>
        <p:nvPicPr>
          <p:cNvPr id="5" name="Picture 4">
            <a:extLst>
              <a:ext uri="{FF2B5EF4-FFF2-40B4-BE49-F238E27FC236}">
                <a16:creationId xmlns:a16="http://schemas.microsoft.com/office/drawing/2014/main" id="{D7E4AA54-B804-86E2-D851-BA968E412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845" y="845574"/>
            <a:ext cx="3507658" cy="5330825"/>
          </a:xfrm>
          <a:prstGeom prst="rect">
            <a:avLst/>
          </a:prstGeom>
        </p:spPr>
      </p:pic>
      <p:sp>
        <p:nvSpPr>
          <p:cNvPr id="8" name="TextBox 7">
            <a:extLst>
              <a:ext uri="{FF2B5EF4-FFF2-40B4-BE49-F238E27FC236}">
                <a16:creationId xmlns:a16="http://schemas.microsoft.com/office/drawing/2014/main" id="{F8174693-73A0-7E60-BF01-D19BF2B5A61D}"/>
              </a:ext>
            </a:extLst>
          </p:cNvPr>
          <p:cNvSpPr txBox="1"/>
          <p:nvPr/>
        </p:nvSpPr>
        <p:spPr>
          <a:xfrm>
            <a:off x="1307690" y="1229032"/>
            <a:ext cx="2556387" cy="4801314"/>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Čuvari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moraju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voditi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računa</a:t>
            </a:r>
            <a:r>
              <a:rPr lang="en-US" sz="2400" dirty="0">
                <a:latin typeface="Times New Roman" panose="02020603050405020304" pitchFamily="18" charset="0"/>
                <a:cs typeface="Times New Roman" panose="02020603050405020304" pitchFamily="18" charset="0"/>
              </a:rPr>
              <a:t> o tome da </a:t>
            </a:r>
            <a:r>
              <a:rPr lang="en-US" sz="2400" dirty="0" err="1">
                <a:latin typeface="Times New Roman" panose="02020603050405020304" pitchFamily="18" charset="0"/>
                <a:cs typeface="Times New Roman" panose="02020603050405020304" pitchFamily="18" charset="0"/>
              </a:rPr>
              <a:t>svojim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izgledom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ponašanjem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zapravo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čuvaju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ugled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zaštitarskog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poduzeća</a:t>
            </a:r>
            <a:r>
              <a:rPr lang="en-US" sz="2400" dirty="0">
                <a:latin typeface="Times New Roman" panose="02020603050405020304" pitchFamily="18" charset="0"/>
                <a:cs typeface="Times New Roman" panose="02020603050405020304" pitchFamily="18" charset="0"/>
              </a:rPr>
              <a:t> za </a:t>
            </a:r>
            <a:r>
              <a:rPr lang="en-US" sz="2400" dirty="0" err="1">
                <a:latin typeface="Times New Roman" panose="02020603050405020304" pitchFamily="18" charset="0"/>
                <a:cs typeface="Times New Roman" panose="02020603050405020304" pitchFamily="18" charset="0"/>
              </a:rPr>
              <a:t>koje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poduzeća</a:t>
            </a:r>
            <a:r>
              <a:rPr lang="en-US" sz="2400" dirty="0">
                <a:latin typeface="Times New Roman" panose="02020603050405020304" pitchFamily="18" charset="0"/>
                <a:cs typeface="Times New Roman" panose="02020603050405020304" pitchFamily="18" charset="0"/>
              </a:rPr>
              <a:t> u </a:t>
            </a:r>
            <a:r>
              <a:rPr lang="en-US" sz="2400" dirty="0" err="1">
                <a:latin typeface="Times New Roman" panose="02020603050405020304" pitchFamily="18" charset="0"/>
                <a:cs typeface="Times New Roman" panose="02020603050405020304" pitchFamily="18" charset="0"/>
              </a:rPr>
              <a:t>kojem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pružaju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uslugu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tjelesne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zaštite</a:t>
            </a:r>
            <a:endParaRPr lang="hr-HR" sz="2400" dirty="0">
              <a:latin typeface="Times New Roman" panose="02020603050405020304" pitchFamily="18" charset="0"/>
              <a:cs typeface="Times New Roman" panose="02020603050405020304" pitchFamily="18" charset="0"/>
            </a:endParaRPr>
          </a:p>
          <a:p>
            <a:endParaRPr lang="hr-HR" dirty="0"/>
          </a:p>
        </p:txBody>
      </p:sp>
    </p:spTree>
    <p:extLst>
      <p:ext uri="{BB962C8B-B14F-4D97-AF65-F5344CB8AC3E}">
        <p14:creationId xmlns:p14="http://schemas.microsoft.com/office/powerpoint/2010/main" val="750831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24842E5E-79E3-7DB9-DB17-8265BD882BB7}"/>
              </a:ext>
            </a:extLst>
          </p:cNvPr>
          <p:cNvSpPr>
            <a:spLocks noGrp="1"/>
          </p:cNvSpPr>
          <p:nvPr>
            <p:ph idx="1"/>
          </p:nvPr>
        </p:nvSpPr>
        <p:spPr>
          <a:xfrm>
            <a:off x="838200" y="630936"/>
            <a:ext cx="10515600" cy="5546027"/>
          </a:xfrm>
        </p:spPr>
        <p:txBody>
          <a:bodyPr>
            <a:normAutofit/>
          </a:bodyPr>
          <a:lstStyle/>
          <a:p>
            <a:r>
              <a:rPr lang="hr-HR" sz="2400" b="1" dirty="0">
                <a:latin typeface="Times New Roman" panose="02020603050405020304" pitchFamily="18" charset="0"/>
                <a:cs typeface="Times New Roman" panose="02020603050405020304" pitchFamily="18" charset="0"/>
              </a:rPr>
              <a:t>IZVANREDNE SITUACIJE KOJE SE MOGU DOGODITI U ŠTIĆENOM PROSTORU</a:t>
            </a:r>
          </a:p>
          <a:p>
            <a:pPr>
              <a:buFontTx/>
              <a:buChar char="-"/>
            </a:pPr>
            <a:r>
              <a:rPr lang="hr-HR" sz="2400" dirty="0">
                <a:latin typeface="Times New Roman" panose="02020603050405020304" pitchFamily="18" charset="0"/>
                <a:cs typeface="Times New Roman" panose="02020603050405020304" pitchFamily="18" charset="0"/>
              </a:rPr>
              <a:t>dojava o podmetnutoj eksplozivnoj napravi, požar, poplava itd.</a:t>
            </a:r>
          </a:p>
          <a:p>
            <a:pPr>
              <a:buFontTx/>
              <a:buChar char="-"/>
            </a:pPr>
            <a:r>
              <a:rPr lang="hr-HR" sz="2400" dirty="0">
                <a:latin typeface="Times New Roman" panose="02020603050405020304" pitchFamily="18" charset="0"/>
                <a:cs typeface="Times New Roman" panose="02020603050405020304" pitchFamily="18" charset="0"/>
              </a:rPr>
              <a:t>U slučaju bilo koje izvanredne situacije čuvar/zaštitar mora prvenstveno postupati tako da će prvo zaštiti sebe i sve osobe, a zatim imovinu</a:t>
            </a:r>
          </a:p>
          <a:p>
            <a:pPr>
              <a:buFontTx/>
              <a:buChar char="-"/>
            </a:pPr>
            <a:r>
              <a:rPr lang="hr-HR" sz="2400" dirty="0">
                <a:latin typeface="Times New Roman" panose="02020603050405020304" pitchFamily="18" charset="0"/>
                <a:cs typeface="Times New Roman" panose="02020603050405020304" pitchFamily="18" charset="0"/>
              </a:rPr>
              <a:t>Bitna je brza i pravilna reakcija čuvara/zaštitara</a:t>
            </a:r>
          </a:p>
          <a:p>
            <a:pPr>
              <a:buFontTx/>
              <a:buChar char="-"/>
            </a:pPr>
            <a:r>
              <a:rPr lang="hr-HR" sz="2400" dirty="0">
                <a:latin typeface="Times New Roman" panose="02020603050405020304" pitchFamily="18" charset="0"/>
                <a:cs typeface="Times New Roman" panose="02020603050405020304" pitchFamily="18" charset="0"/>
              </a:rPr>
              <a:t>Bitno je da pozna objekt „kao svoju kuću” kako bi mogao reagirati i učiniti sve što treba (u konačnici objasniti hitnim službama gdje se što u objektu nalazi)</a:t>
            </a:r>
          </a:p>
          <a:p>
            <a:pPr>
              <a:buFontTx/>
              <a:buChar char="-"/>
            </a:pPr>
            <a:r>
              <a:rPr lang="hr-HR" sz="2400" dirty="0">
                <a:latin typeface="Times New Roman" panose="02020603050405020304" pitchFamily="18" charset="0"/>
                <a:cs typeface="Times New Roman" panose="02020603050405020304" pitchFamily="18" charset="0"/>
              </a:rPr>
              <a:t>npr. u slučaju eksplozije nastoji evakuirati ljude s objekta, osigurati mjesto događaja, pozvati hitne službe</a:t>
            </a:r>
          </a:p>
          <a:p>
            <a:pPr marL="0" indent="0">
              <a:buNone/>
            </a:pP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11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7F4B4-635B-9A1F-89FE-9DE6B6A38240}"/>
              </a:ext>
            </a:extLst>
          </p:cNvPr>
          <p:cNvSpPr>
            <a:spLocks noGrp="1"/>
          </p:cNvSpPr>
          <p:nvPr>
            <p:ph idx="1"/>
          </p:nvPr>
        </p:nvSpPr>
        <p:spPr>
          <a:xfrm>
            <a:off x="838200" y="599768"/>
            <a:ext cx="10515600" cy="5577195"/>
          </a:xfrm>
        </p:spPr>
        <p:txBody>
          <a:bodyPr>
            <a:normAutofit fontScale="92500"/>
          </a:bodyPr>
          <a:lstStyle/>
          <a:p>
            <a:r>
              <a:rPr lang="en-US" b="1" dirty="0">
                <a:latin typeface="Times New Roman" panose="02020603050405020304" pitchFamily="18" charset="0"/>
                <a:cs typeface="Times New Roman" panose="02020603050405020304" pitchFamily="18" charset="0"/>
              </a:rPr>
              <a:t>ISKAZNICA</a:t>
            </a:r>
            <a:endParaRPr lang="hr-HR"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algn="just"/>
            <a:r>
              <a:rPr lang="hr-HR" sz="2400" dirty="0">
                <a:latin typeface="Times New Roman" panose="02020603050405020304" pitchFamily="18" charset="0"/>
                <a:cs typeface="Times New Roman" panose="02020603050405020304" pitchFamily="18" charset="0"/>
              </a:rPr>
              <a:t>U </a:t>
            </a:r>
            <a:r>
              <a:rPr lang="en-US" sz="2400" dirty="0" err="1">
                <a:latin typeface="Times New Roman" panose="02020603050405020304" pitchFamily="18" charset="0"/>
                <a:cs typeface="Times New Roman" panose="02020603050405020304" pitchFamily="18" charset="0"/>
              </a:rPr>
              <a:t>obavljanju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poslova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privatne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čuvari</a:t>
            </a:r>
            <a:r>
              <a:rPr lang="en-US" sz="2400" dirty="0">
                <a:latin typeface="Times New Roman" panose="02020603050405020304" pitchFamily="18" charset="0"/>
                <a:cs typeface="Times New Roman" panose="02020603050405020304" pitchFamily="18" charset="0"/>
              </a:rPr>
              <a:t> i </a:t>
            </a:r>
            <a:r>
              <a:rPr lang="en-US" sz="2400" dirty="0" err="1">
                <a:latin typeface="Times New Roman" panose="02020603050405020304" pitchFamily="18" charset="0"/>
                <a:cs typeface="Times New Roman" panose="02020603050405020304" pitchFamily="18" charset="0"/>
              </a:rPr>
              <a:t>zaštitari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moraju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nositi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čuvarsku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odnosno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zaštitarsku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iskaznicu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istaknutu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vidljivom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mjestu</a:t>
            </a:r>
            <a:r>
              <a:rPr lang="hr-HR" sz="2400" dirty="0">
                <a:latin typeface="Times New Roman" panose="02020603050405020304" pitchFamily="18" charset="0"/>
                <a:cs typeface="Times New Roman" panose="02020603050405020304" pitchFamily="18" charset="0"/>
              </a:rPr>
              <a:t> </a:t>
            </a:r>
            <a:r>
              <a:rPr lang="hr-HR" sz="1800" dirty="0">
                <a:effectLst/>
                <a:latin typeface="Times New Roman" panose="02020603050405020304" pitchFamily="18" charset="0"/>
                <a:ea typeface="Calibri" panose="020F0502020204030204" pitchFamily="34" charset="0"/>
                <a:cs typeface="Times New Roman" panose="02020603050405020304" pitchFamily="18" charset="0"/>
              </a:rPr>
              <a:t>i </a:t>
            </a:r>
            <a:r>
              <a:rPr lang="hr-HR" sz="2400" dirty="0">
                <a:effectLst/>
                <a:latin typeface="Times New Roman" panose="02020603050405020304" pitchFamily="18" charset="0"/>
                <a:ea typeface="Calibri" panose="020F0502020204030204" pitchFamily="34" charset="0"/>
                <a:cs typeface="Times New Roman" panose="02020603050405020304" pitchFamily="18" charset="0"/>
              </a:rPr>
              <a:t>okrenutu tako da se vidi fotografija osobe</a:t>
            </a:r>
            <a:r>
              <a:rPr lang="hr-H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posjedovati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radni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nalog</a:t>
            </a:r>
            <a:r>
              <a:rPr lang="en-US" sz="2400" dirty="0">
                <a:latin typeface="Times New Roman" panose="02020603050405020304" pitchFamily="18" charset="0"/>
                <a:cs typeface="Times New Roman" panose="02020603050405020304" pitchFamily="18" charset="0"/>
              </a:rPr>
              <a:t> koji </a:t>
            </a:r>
            <a:r>
              <a:rPr lang="en-US" sz="2400" dirty="0" err="1">
                <a:latin typeface="Times New Roman" panose="02020603050405020304" pitchFamily="18" charset="0"/>
                <a:cs typeface="Times New Roman" panose="02020603050405020304" pitchFamily="18" charset="0"/>
              </a:rPr>
              <a: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izdaje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poslodavac</a:t>
            </a:r>
            <a:endParaRPr lang="hr-HR"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Iskaznicu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osoba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koje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obavljaju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poslove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privatne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izdaje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Ministarstvo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mjestu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prebivališta</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osobama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koje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nisu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državljani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Republike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Hrvatske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mjestu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boravka</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kada</a:t>
            </a:r>
            <a:r>
              <a:rPr lang="en-US" sz="2400" dirty="0">
                <a:latin typeface="Times New Roman" panose="02020603050405020304" pitchFamily="18" charset="0"/>
                <a:cs typeface="Times New Roman" panose="02020603050405020304" pitchFamily="18" charset="0"/>
              </a:rPr>
              <a:t> se </a:t>
            </a:r>
            <a:r>
              <a:rPr lang="en-US" sz="2400" dirty="0" err="1">
                <a:latin typeface="Times New Roman" panose="02020603050405020304" pitchFamily="18" charset="0"/>
                <a:cs typeface="Times New Roman" panose="02020603050405020304" pitchFamily="18" charset="0"/>
              </a:rPr>
              <a:t>čuvar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prvi</a:t>
            </a:r>
            <a:r>
              <a:rPr lang="en-US" sz="2400" dirty="0">
                <a:latin typeface="Times New Roman" panose="02020603050405020304" pitchFamily="18" charset="0"/>
                <a:cs typeface="Times New Roman" panose="02020603050405020304" pitchFamily="18" charset="0"/>
              </a:rPr>
              <a:t> put </a:t>
            </a:r>
            <a:r>
              <a:rPr lang="en-US" sz="2400" dirty="0" err="1">
                <a:latin typeface="Times New Roman" panose="02020603050405020304" pitchFamily="18" charset="0"/>
                <a:cs typeface="Times New Roman" panose="02020603050405020304" pitchFamily="18" charset="0"/>
              </a:rPr>
              <a:t>zaposli</a:t>
            </a:r>
            <a:r>
              <a:rPr lang="en-US" sz="2400" dirty="0">
                <a:latin typeface="Times New Roman" panose="02020603050405020304" pitchFamily="18" charset="0"/>
                <a:cs typeface="Times New Roman" panose="02020603050405020304" pitchFamily="18" charset="0"/>
              </a:rPr>
              <a:t> u </a:t>
            </a:r>
            <a:r>
              <a:rPr lang="en-US" sz="2400" dirty="0" err="1">
                <a:latin typeface="Times New Roman" panose="02020603050405020304" pitchFamily="18" charset="0"/>
                <a:cs typeface="Times New Roman" panose="02020603050405020304" pitchFamily="18" charset="0"/>
              </a:rPr>
              <a:t>nekom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zaštitarskom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poduzeću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dužan</a:t>
            </a:r>
            <a:r>
              <a:rPr lang="en-US" sz="2400" dirty="0">
                <a:latin typeface="Times New Roman" panose="02020603050405020304" pitchFamily="18" charset="0"/>
                <a:cs typeface="Times New Roman" panose="02020603050405020304" pitchFamily="18" charset="0"/>
              </a:rPr>
              <a:t> je po </a:t>
            </a:r>
            <a:r>
              <a:rPr lang="en-US" sz="2400" dirty="0" err="1">
                <a:latin typeface="Times New Roman" panose="02020603050405020304" pitchFamily="18" charset="0"/>
                <a:cs typeface="Times New Roman" panose="02020603050405020304" pitchFamily="18" charset="0"/>
              </a:rPr>
              <a:t>potpisivanju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ugovor</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radu</a:t>
            </a:r>
            <a:r>
              <a:rPr lang="en-US" sz="2400" dirty="0">
                <a:latin typeface="Times New Roman" panose="02020603050405020304" pitchFamily="18" charset="0"/>
                <a:cs typeface="Times New Roman" panose="02020603050405020304" pitchFamily="18" charset="0"/>
              </a:rPr>
              <a:t> s </a:t>
            </a:r>
            <a:r>
              <a:rPr lang="en-US" sz="2400" dirty="0" err="1">
                <a:latin typeface="Times New Roman" panose="02020603050405020304" pitchFamily="18" charset="0"/>
                <a:cs typeface="Times New Roman" panose="02020603050405020304" pitchFamily="18" charset="0"/>
              </a:rPr>
              <a:t>obrascima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prijave</a:t>
            </a:r>
            <a:r>
              <a:rPr lang="en-US" sz="2400" dirty="0">
                <a:latin typeface="Times New Roman" panose="02020603050405020304" pitchFamily="18" charset="0"/>
                <a:cs typeface="Times New Roman" panose="02020603050405020304" pitchFamily="18" charset="0"/>
              </a:rPr>
              <a:t> HZMO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HZZO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2 male </a:t>
            </a:r>
            <a:r>
              <a:rPr lang="en-US" sz="2400" dirty="0" err="1">
                <a:latin typeface="Times New Roman" panose="02020603050405020304" pitchFamily="18" charset="0"/>
                <a:cs typeface="Times New Roman" panose="02020603050405020304" pitchFamily="18" charset="0"/>
              </a:rPr>
              <a:t>fotografije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otići</a:t>
            </a:r>
            <a:r>
              <a:rPr lang="en-US" sz="2400" dirty="0">
                <a:latin typeface="Times New Roman" panose="02020603050405020304" pitchFamily="18" charset="0"/>
                <a:cs typeface="Times New Roman" panose="02020603050405020304" pitchFamily="18" charset="0"/>
              </a:rPr>
              <a:t> u </a:t>
            </a:r>
            <a:r>
              <a:rPr lang="en-US" sz="2400" dirty="0" err="1">
                <a:latin typeface="Times New Roman" panose="02020603050405020304" pitchFamily="18" charset="0"/>
                <a:cs typeface="Times New Roman" panose="02020603050405020304" pitchFamily="18" charset="0"/>
              </a:rPr>
              <a:t>policijsku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upravu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nadležnu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mjestu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prebivališta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podnjeti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zahtjev</a:t>
            </a:r>
            <a:r>
              <a:rPr lang="en-US" sz="2400" dirty="0">
                <a:latin typeface="Times New Roman" panose="02020603050405020304" pitchFamily="18" charset="0"/>
                <a:cs typeface="Times New Roman" panose="02020603050405020304" pitchFamily="18" charset="0"/>
              </a:rPr>
              <a:t> za </a:t>
            </a:r>
            <a:r>
              <a:rPr lang="en-US" sz="2400" dirty="0" err="1">
                <a:latin typeface="Times New Roman" panose="02020603050405020304" pitchFamily="18" charset="0"/>
                <a:cs typeface="Times New Roman" panose="02020603050405020304" pitchFamily="18" charset="0"/>
              </a:rPr>
              <a:t>izradom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iskaznice</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po </a:t>
            </a:r>
            <a:r>
              <a:rPr lang="en-US" sz="2400" dirty="0" err="1">
                <a:latin typeface="Times New Roman" panose="02020603050405020304" pitchFamily="18" charset="0"/>
                <a:cs typeface="Times New Roman" panose="02020603050405020304" pitchFamily="18" charset="0"/>
              </a:rPr>
              <a:t>završetku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radnog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odnosa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iskaznicu</a:t>
            </a:r>
            <a:r>
              <a:rPr lang="en-US" sz="2400" dirty="0">
                <a:latin typeface="Times New Roman" panose="02020603050405020304" pitchFamily="18" charset="0"/>
                <a:cs typeface="Times New Roman" panose="02020603050405020304" pitchFamily="18" charset="0"/>
              </a:rPr>
              <a:t> mora </a:t>
            </a:r>
            <a:r>
              <a:rPr lang="en-US" sz="2400" dirty="0" err="1">
                <a:latin typeface="Times New Roman" panose="02020603050405020304" pitchFamily="18" charset="0"/>
                <a:cs typeface="Times New Roman" panose="02020603050405020304" pitchFamily="18" charset="0"/>
              </a:rPr>
              <a:t>vratiti</a:t>
            </a:r>
            <a:r>
              <a:rPr lang="en-US" sz="2400" dirty="0">
                <a:latin typeface="Times New Roman" panose="02020603050405020304" pitchFamily="18" charset="0"/>
                <a:cs typeface="Times New Roman" panose="02020603050405020304" pitchFamily="18" charset="0"/>
              </a:rPr>
              <a:t> u </a:t>
            </a:r>
            <a:r>
              <a:rPr lang="en-US" sz="2400" dirty="0" err="1">
                <a:latin typeface="Times New Roman" panose="02020603050405020304" pitchFamily="18" charset="0"/>
                <a:cs typeface="Times New Roman" panose="02020603050405020304" pitchFamily="18" charset="0"/>
              </a:rPr>
              <a:t>policijsku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upravu</a:t>
            </a:r>
            <a:r>
              <a:rPr lang="en-US" sz="2400" dirty="0">
                <a:latin typeface="Times New Roman" panose="02020603050405020304" pitchFamily="18" charset="0"/>
                <a:cs typeface="Times New Roman" panose="02020603050405020304" pitchFamily="18" charset="0"/>
              </a:rPr>
              <a:t> u </a:t>
            </a:r>
            <a:r>
              <a:rPr lang="en-US" sz="2400" dirty="0" err="1">
                <a:latin typeface="Times New Roman" panose="02020603050405020304" pitchFamily="18" charset="0"/>
                <a:cs typeface="Times New Roman" panose="02020603050405020304" pitchFamily="18" charset="0"/>
              </a:rPr>
              <a:t>roku</a:t>
            </a:r>
            <a:r>
              <a:rPr lang="en-US" sz="2400" dirty="0">
                <a:latin typeface="Times New Roman" panose="02020603050405020304" pitchFamily="18" charset="0"/>
                <a:cs typeface="Times New Roman" panose="02020603050405020304" pitchFamily="18" charset="0"/>
              </a:rPr>
              <a:t> od 8 dana</a:t>
            </a:r>
          </a:p>
          <a:p>
            <a:pPr algn="just"/>
            <a:r>
              <a:rPr lang="en-US" sz="2400" dirty="0" err="1">
                <a:latin typeface="Times New Roman" panose="02020603050405020304" pitchFamily="18" charset="0"/>
                <a:cs typeface="Times New Roman" panose="02020603050405020304" pitchFamily="18" charset="0"/>
              </a:rPr>
              <a:t>Poslodavac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rok</a:t>
            </a:r>
            <a:r>
              <a:rPr lang="en-US" sz="2400" dirty="0">
                <a:latin typeface="Times New Roman" panose="02020603050405020304" pitchFamily="18" charset="0"/>
                <a:cs typeface="Times New Roman" panose="02020603050405020304" pitchFamily="18" charset="0"/>
              </a:rPr>
              <a:t> od 3 dana da od dana </a:t>
            </a:r>
            <a:r>
              <a:rPr lang="en-US" sz="2400" dirty="0" err="1">
                <a:latin typeface="Times New Roman" panose="02020603050405020304" pitchFamily="18" charset="0"/>
                <a:cs typeface="Times New Roman" panose="02020603050405020304" pitchFamily="18" charset="0"/>
              </a:rPr>
              <a:t>zasnivanja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prestanka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radnog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odnosa</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obavijesti</a:t>
            </a:r>
            <a:r>
              <a:rPr lang="en-US" sz="2400" dirty="0">
                <a:latin typeface="Times New Roman" panose="02020603050405020304" pitchFamily="18" charset="0"/>
                <a:cs typeface="Times New Roman" panose="02020603050405020304" pitchFamily="18" charset="0"/>
              </a:rPr>
              <a:t> MUP o </a:t>
            </a:r>
            <a:r>
              <a:rPr lang="en-US" sz="2400" dirty="0" err="1">
                <a:latin typeface="Times New Roman" panose="02020603050405020304" pitchFamily="18" charset="0"/>
                <a:cs typeface="Times New Roman" panose="02020603050405020304" pitchFamily="18" charset="0"/>
              </a:rPr>
              <a:t>početku</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prestanku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određenog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čuvara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zaštitara</a:t>
            </a: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651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0BA3E982-17C7-F5DD-1AD1-19FD2A9FFB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248561"/>
            <a:ext cx="4654296" cy="5928402"/>
          </a:xfrm>
        </p:spPr>
      </p:pic>
    </p:spTree>
    <p:extLst>
      <p:ext uri="{BB962C8B-B14F-4D97-AF65-F5344CB8AC3E}">
        <p14:creationId xmlns:p14="http://schemas.microsoft.com/office/powerpoint/2010/main" val="390133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4BE64278-7CD8-283C-221F-946775E3F1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726" y="502920"/>
            <a:ext cx="4183154" cy="5623560"/>
          </a:xfrm>
        </p:spPr>
      </p:pic>
      <p:pic>
        <p:nvPicPr>
          <p:cNvPr id="7" name="Slika 6">
            <a:extLst>
              <a:ext uri="{FF2B5EF4-FFF2-40B4-BE49-F238E27FC236}">
                <a16:creationId xmlns:a16="http://schemas.microsoft.com/office/drawing/2014/main" id="{8E62803B-91AC-C4E3-F48A-4BB9A6731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1792"/>
            <a:ext cx="4570679" cy="5504688"/>
          </a:xfrm>
          <a:prstGeom prst="rect">
            <a:avLst/>
          </a:prstGeom>
        </p:spPr>
      </p:pic>
    </p:spTree>
    <p:extLst>
      <p:ext uri="{BB962C8B-B14F-4D97-AF65-F5344CB8AC3E}">
        <p14:creationId xmlns:p14="http://schemas.microsoft.com/office/powerpoint/2010/main" val="425457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BD823707-6CEF-6314-E4D8-8EAD7191BC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5689" y="1247957"/>
            <a:ext cx="7002222" cy="4563246"/>
          </a:xfrm>
        </p:spPr>
      </p:pic>
    </p:spTree>
    <p:extLst>
      <p:ext uri="{BB962C8B-B14F-4D97-AF65-F5344CB8AC3E}">
        <p14:creationId xmlns:p14="http://schemas.microsoft.com/office/powerpoint/2010/main" val="286789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403B6958-15B7-052D-62FD-D9BF36CB05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840" y="1391601"/>
            <a:ext cx="7237859" cy="4785362"/>
          </a:xfrm>
        </p:spPr>
      </p:pic>
    </p:spTree>
    <p:extLst>
      <p:ext uri="{BB962C8B-B14F-4D97-AF65-F5344CB8AC3E}">
        <p14:creationId xmlns:p14="http://schemas.microsoft.com/office/powerpoint/2010/main" val="313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D8E99-CABE-1572-3A0A-B6CD7A2BECE1}"/>
              </a:ext>
            </a:extLst>
          </p:cNvPr>
          <p:cNvSpPr>
            <a:spLocks noGrp="1"/>
          </p:cNvSpPr>
          <p:nvPr>
            <p:ph idx="1"/>
          </p:nvPr>
        </p:nvSpPr>
        <p:spPr>
          <a:xfrm>
            <a:off x="838200" y="806245"/>
            <a:ext cx="10515600" cy="5370718"/>
          </a:xfrm>
        </p:spPr>
        <p:txBody>
          <a:bodyPr>
            <a:normAutofit/>
          </a:bodyPr>
          <a:lstStyle/>
          <a:p>
            <a:r>
              <a:rPr lang="en-US" sz="2400" dirty="0" err="1">
                <a:latin typeface="Times New Roman" panose="02020603050405020304" pitchFamily="18" charset="0"/>
                <a:cs typeface="Times New Roman" panose="02020603050405020304" pitchFamily="18" charset="0"/>
              </a:rPr>
              <a:t>Prednja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strana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grb</a:t>
            </a:r>
            <a:r>
              <a:rPr lang="en-US" sz="2400" dirty="0">
                <a:latin typeface="Times New Roman" panose="02020603050405020304" pitchFamily="18" charset="0"/>
                <a:cs typeface="Times New Roman" panose="02020603050405020304" pitchFamily="18" charset="0"/>
              </a:rPr>
              <a:t> RH, </a:t>
            </a:r>
            <a:r>
              <a:rPr lang="en-US" sz="2400" dirty="0" err="1">
                <a:latin typeface="Times New Roman" panose="02020603050405020304" pitchFamily="18" charset="0"/>
                <a:cs typeface="Times New Roman" panose="02020603050405020304" pitchFamily="18" charset="0"/>
              </a:rPr>
              <a:t>fotografija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serijski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broj</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iskaznice</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Stražnja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strana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nabrojane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ovlasti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čuvara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zaštitara</a:t>
            </a:r>
            <a:r>
              <a:rPr lang="en-US" sz="2400" dirty="0">
                <a:latin typeface="Times New Roman" panose="02020603050405020304" pitchFamily="18" charset="0"/>
                <a:cs typeface="Times New Roman" panose="02020603050405020304" pitchFamily="18" charset="0"/>
              </a:rPr>
              <a:t>, datum </a:t>
            </a:r>
            <a:r>
              <a:rPr lang="en-US" sz="2400" dirty="0" err="1">
                <a:latin typeface="Times New Roman" panose="02020603050405020304" pitchFamily="18" charset="0"/>
                <a:cs typeface="Times New Roman" panose="02020603050405020304" pitchFamily="18" charset="0"/>
              </a:rPr>
              <a:t>izdavanja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pečat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potpis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službene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osobe</a:t>
            </a:r>
            <a:r>
              <a:rPr lang="en-US" sz="2400" dirty="0">
                <a:latin typeface="Times New Roman" panose="02020603050405020304" pitchFamily="18" charset="0"/>
                <a:cs typeface="Times New Roman" panose="02020603050405020304" pitchFamily="18" charset="0"/>
              </a:rPr>
              <a:t> MUP-a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 </a:t>
            </a:r>
            <a:r>
              <a:rPr lang="en-US" sz="2400" dirty="0" err="1">
                <a:latin typeface="Times New Roman" panose="02020603050405020304" pitchFamily="18" charset="0"/>
                <a:cs typeface="Times New Roman" panose="02020603050405020304" pitchFamily="18" charset="0"/>
              </a:rPr>
              <a:t>slučaju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gubitka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oštećenja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čuvar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dužan</a:t>
            </a:r>
            <a:r>
              <a:rPr lang="en-US" sz="2400" dirty="0">
                <a:latin typeface="Times New Roman" panose="02020603050405020304" pitchFamily="18" charset="0"/>
                <a:cs typeface="Times New Roman" panose="02020603050405020304" pitchFamily="18" charset="0"/>
              </a:rPr>
              <a:t> je o tome </a:t>
            </a:r>
            <a:r>
              <a:rPr lang="en-US" sz="2400" dirty="0" err="1">
                <a:latin typeface="Times New Roman" panose="02020603050405020304" pitchFamily="18" charset="0"/>
                <a:cs typeface="Times New Roman" panose="02020603050405020304" pitchFamily="18" charset="0"/>
              </a:rPr>
              <a:t>obavijestiti</a:t>
            </a:r>
            <a:r>
              <a:rPr lang="en-US" sz="2400" dirty="0">
                <a:latin typeface="Times New Roman" panose="02020603050405020304" pitchFamily="18" charset="0"/>
                <a:cs typeface="Times New Roman" panose="02020603050405020304" pitchFamily="18" charset="0"/>
              </a:rPr>
              <a:t> MUP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novu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izradu</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 </a:t>
            </a:r>
            <a:r>
              <a:rPr lang="en-US" sz="2400" dirty="0" err="1">
                <a:latin typeface="Times New Roman" panose="02020603050405020304" pitchFamily="18" charset="0"/>
                <a:cs typeface="Times New Roman" panose="02020603050405020304" pitchFamily="18" charset="0"/>
              </a:rPr>
              <a:t>slučaju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nadzora</a:t>
            </a:r>
            <a:r>
              <a:rPr lang="en-US" sz="2400" dirty="0">
                <a:latin typeface="Times New Roman" panose="02020603050405020304" pitchFamily="18" charset="0"/>
                <a:cs typeface="Times New Roman" panose="02020603050405020304" pitchFamily="18" charset="0"/>
              </a:rPr>
              <a:t> MUP-a, </a:t>
            </a:r>
            <a:r>
              <a:rPr lang="en-US" sz="2400" dirty="0" err="1">
                <a:latin typeface="Times New Roman" panose="02020603050405020304" pitchFamily="18" charset="0"/>
                <a:cs typeface="Times New Roman" panose="02020603050405020304" pitchFamily="18" charset="0"/>
              </a:rPr>
              <a:t>zatekne</a:t>
            </a:r>
            <a:r>
              <a:rPr lang="en-US" sz="2400" dirty="0">
                <a:latin typeface="Times New Roman" panose="02020603050405020304" pitchFamily="18" charset="0"/>
                <a:cs typeface="Times New Roman" panose="02020603050405020304" pitchFamily="18" charset="0"/>
              </a:rPr>
              <a:t> li se </a:t>
            </a:r>
            <a:r>
              <a:rPr lang="en-US" sz="2400" dirty="0" err="1">
                <a:latin typeface="Times New Roman" panose="02020603050405020304" pitchFamily="18" charset="0"/>
                <a:cs typeface="Times New Roman" panose="02020603050405020304" pitchFamily="18" charset="0"/>
              </a:rPr>
              <a:t>čuvar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zaštitar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radnom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mjestu</a:t>
            </a:r>
            <a:r>
              <a:rPr lang="en-US" sz="2400" dirty="0">
                <a:latin typeface="Times New Roman" panose="02020603050405020304" pitchFamily="18" charset="0"/>
                <a:cs typeface="Times New Roman" panose="02020603050405020304" pitchFamily="18" charset="0"/>
              </a:rPr>
              <a:t> bez </a:t>
            </a:r>
            <a:r>
              <a:rPr lang="en-US" sz="2400" dirty="0" err="1">
                <a:latin typeface="Times New Roman" panose="02020603050405020304" pitchFamily="18" charset="0"/>
                <a:cs typeface="Times New Roman" panose="02020603050405020304" pitchFamily="18" charset="0"/>
              </a:rPr>
              <a:t>vidljivo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istaknute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iskaznice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a:t>
            </a:r>
            <a:r>
              <a:rPr lang="en-US" sz="2400" dirty="0">
                <a:latin typeface="Times New Roman" panose="02020603050405020304" pitchFamily="18" charset="0"/>
                <a:cs typeface="Times New Roman" panose="02020603050405020304" pitchFamily="18" charset="0"/>
              </a:rPr>
              <a:t> odori, </a:t>
            </a:r>
            <a:r>
              <a:rPr lang="en-US" sz="2400" dirty="0" err="1">
                <a:latin typeface="Times New Roman" panose="02020603050405020304" pitchFamily="18" charset="0"/>
                <a:cs typeface="Times New Roman" panose="02020603050405020304" pitchFamily="18" charset="0"/>
              </a:rPr>
              <a:t>isti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će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dobiti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novčanu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kaznu</a:t>
            </a:r>
            <a:r>
              <a:rPr lang="en-US" sz="2400" dirty="0">
                <a:latin typeface="Times New Roman" panose="02020603050405020304" pitchFamily="18" charset="0"/>
                <a:cs typeface="Times New Roman" panose="02020603050405020304" pitchFamily="18" charset="0"/>
              </a:rPr>
              <a:t> od </a:t>
            </a:r>
            <a:r>
              <a:rPr lang="en-US" sz="2400" dirty="0" err="1">
                <a:latin typeface="Times New Roman" panose="02020603050405020304" pitchFamily="18" charset="0"/>
                <a:cs typeface="Times New Roman" panose="02020603050405020304" pitchFamily="18" charset="0"/>
              </a:rPr>
              <a:t>cca</a:t>
            </a:r>
            <a:r>
              <a:rPr lang="en-US" sz="2400" dirty="0">
                <a:latin typeface="Times New Roman" panose="02020603050405020304" pitchFamily="18" charset="0"/>
                <a:cs typeface="Times New Roman" panose="02020603050405020304" pitchFamily="18" charset="0"/>
              </a:rPr>
              <a:t> 700 EUR</a:t>
            </a: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597079"/>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855</TotalTime>
  <Words>1136</Words>
  <Application>Microsoft Office PowerPoint</Application>
  <PresentationFormat>Široki zaslon</PresentationFormat>
  <Paragraphs>86</Paragraphs>
  <Slides>30</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30</vt:i4>
      </vt:variant>
    </vt:vector>
  </HeadingPairs>
  <TitlesOfParts>
    <vt:vector size="36" baseType="lpstr">
      <vt:lpstr>Arial</vt:lpstr>
      <vt:lpstr>Times New Roman</vt:lpstr>
      <vt:lpstr>Trebuchet MS</vt:lpstr>
      <vt:lpstr>Wingdings</vt:lpstr>
      <vt:lpstr>Wingdings 3</vt:lpstr>
      <vt:lpstr>Faseta</vt:lpstr>
      <vt:lpstr>PowerPoint prezentacija</vt:lpstr>
      <vt:lpstr>ODORA I ISKAZNICA OSOBA KOJE OBAVLJAJU POSLOVE PRIVATNE ZAŠTITE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PROVJERA ZAKONITOSTI PRIMJEN OVLASTI ZAŠTITARA I ČUVARA</vt:lpstr>
      <vt:lpstr>PowerPoint prezentacija</vt:lpstr>
      <vt:lpstr>PowerPoint prezentacija</vt:lpstr>
      <vt:lpstr>PowerPoint prezentacija</vt:lpstr>
      <vt:lpstr>IZVJEŠĆA, OBRASCI I DRUGA PISMENA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Lenovo</dc:creator>
  <cp:lastModifiedBy>Zoran Medvedović</cp:lastModifiedBy>
  <cp:revision>47</cp:revision>
  <dcterms:created xsi:type="dcterms:W3CDTF">2024-11-25T21:33:48Z</dcterms:created>
  <dcterms:modified xsi:type="dcterms:W3CDTF">2024-11-26T11:53:41Z</dcterms:modified>
</cp:coreProperties>
</file>