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69" r:id="rId16"/>
    <p:sldId id="270" r:id="rId17"/>
    <p:sldId id="271" r:id="rId18"/>
    <p:sldId id="272" r:id="rId19"/>
    <p:sldId id="273" r:id="rId20"/>
    <p:sldId id="274" r:id="rId21"/>
    <p:sldId id="275" r:id="rId22"/>
    <p:sldId id="307" r:id="rId23"/>
    <p:sldId id="276" r:id="rId24"/>
    <p:sldId id="278" r:id="rId25"/>
    <p:sldId id="30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A0B204-08D6-4603-8EE4-C6344427DD2D}" type="datetimeFigureOut">
              <a:rPr lang="hr-HR" smtClean="0"/>
              <a:t>25.11.2024.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48994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285810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25664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022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105542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A0B204-08D6-4603-8EE4-C6344427DD2D}" type="datetimeFigureOut">
              <a:rPr lang="hr-HR" smtClean="0"/>
              <a:t>25.11.2024.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215295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A0B204-08D6-4603-8EE4-C6344427DD2D}" type="datetimeFigureOut">
              <a:rPr lang="hr-HR" smtClean="0"/>
              <a:t>25.11.2024.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49582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0B204-08D6-4603-8EE4-C6344427DD2D}" type="datetimeFigureOut">
              <a:rPr lang="hr-HR" smtClean="0"/>
              <a:t>25.11.2024.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239139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0B204-08D6-4603-8EE4-C6344427DD2D}" type="datetimeFigureOut">
              <a:rPr lang="hr-HR" smtClean="0"/>
              <a:t>25.11.2024.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213489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0B204-08D6-4603-8EE4-C6344427DD2D}" type="datetimeFigureOut">
              <a:rPr lang="hr-HR" smtClean="0"/>
              <a:t>25.11.2024.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333986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B204-08D6-4603-8EE4-C6344427DD2D}" type="datetimeFigureOut">
              <a:rPr lang="hr-HR" smtClean="0"/>
              <a:t>25.11.2024.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293320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179162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A0B204-08D6-4603-8EE4-C6344427DD2D}" type="datetimeFigureOut">
              <a:rPr lang="hr-HR" smtClean="0"/>
              <a:t>25.11.2024.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64888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A0B204-08D6-4603-8EE4-C6344427DD2D}" type="datetimeFigureOut">
              <a:rPr lang="hr-HR" smtClean="0"/>
              <a:t>25.11.2024.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10759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A0B204-08D6-4603-8EE4-C6344427DD2D}" type="datetimeFigureOut">
              <a:rPr lang="hr-HR" smtClean="0"/>
              <a:t>25.11.2024.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3892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323278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A0B204-08D6-4603-8EE4-C6344427DD2D}" type="datetimeFigureOut">
              <a:rPr lang="hr-HR" smtClean="0"/>
              <a:t>25.11.2024.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93DC44-B2EA-4EE4-B9E3-652207DE983D}" type="slidenum">
              <a:rPr lang="hr-HR" smtClean="0"/>
              <a:t>‹#›</a:t>
            </a:fld>
            <a:endParaRPr lang="hr-HR"/>
          </a:p>
        </p:txBody>
      </p:sp>
    </p:spTree>
    <p:extLst>
      <p:ext uri="{BB962C8B-B14F-4D97-AF65-F5344CB8AC3E}">
        <p14:creationId xmlns:p14="http://schemas.microsoft.com/office/powerpoint/2010/main" val="102999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A0B204-08D6-4603-8EE4-C6344427DD2D}" type="datetimeFigureOut">
              <a:rPr lang="hr-HR" smtClean="0"/>
              <a:t>25.11.2024.</a:t>
            </a:fld>
            <a:endParaRPr lang="hr-H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r-H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993DC44-B2EA-4EE4-B9E3-652207DE983D}" type="slidenum">
              <a:rPr lang="hr-HR" smtClean="0"/>
              <a:t>‹#›</a:t>
            </a:fld>
            <a:endParaRPr lang="hr-HR"/>
          </a:p>
        </p:txBody>
      </p:sp>
    </p:spTree>
    <p:extLst>
      <p:ext uri="{BB962C8B-B14F-4D97-AF65-F5344CB8AC3E}">
        <p14:creationId xmlns:p14="http://schemas.microsoft.com/office/powerpoint/2010/main" val="24428547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08C2-991B-47CD-66A6-7782AC5B8B51}"/>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NORMATIVNO UREĐENJE PODRUČJA RADA I OVLASTI ZAŠTITAR I ČUVARA</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604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E46F3-DBC0-E971-2311-ACD6B4D559DB}"/>
              </a:ext>
            </a:extLst>
          </p:cNvPr>
          <p:cNvSpPr>
            <a:spLocks noGrp="1"/>
          </p:cNvSpPr>
          <p:nvPr>
            <p:ph sz="quarter" idx="13"/>
          </p:nvPr>
        </p:nvSpPr>
        <p:spPr>
          <a:xfrm>
            <a:off x="913774" y="629266"/>
            <a:ext cx="10363826" cy="5161934"/>
          </a:xfrm>
        </p:spPr>
        <p:txBody>
          <a:bodyPr>
            <a:normAutofit/>
          </a:bodyPr>
          <a:lstStyle/>
          <a:p>
            <a:r>
              <a:rPr lang="hr-HR" sz="2200" cap="none" dirty="0">
                <a:latin typeface="Times New Roman" panose="02020603050405020304" pitchFamily="18" charset="0"/>
                <a:cs typeface="Times New Roman" panose="02020603050405020304" pitchFamily="18" charset="0"/>
              </a:rPr>
              <a:t>Dopuštenje za obavljanje poslova </a:t>
            </a:r>
            <a:r>
              <a:rPr lang="hr-HR" sz="2200" b="1" i="1" cap="none" dirty="0">
                <a:latin typeface="Times New Roman" panose="02020603050405020304" pitchFamily="18" charset="0"/>
                <a:cs typeface="Times New Roman" panose="02020603050405020304" pitchFamily="18" charset="0"/>
              </a:rPr>
              <a:t>ZAŠTITARA SPECIJALISTA</a:t>
            </a:r>
            <a:r>
              <a:rPr lang="hr-HR" sz="2200" cap="none" dirty="0">
                <a:latin typeface="Times New Roman" panose="02020603050405020304" pitchFamily="18" charset="0"/>
                <a:cs typeface="Times New Roman" panose="02020603050405020304" pitchFamily="18" charset="0"/>
              </a:rPr>
              <a:t> može se izdati osobi koja, uz</a:t>
            </a:r>
            <a:r>
              <a:rPr lang="en-US" sz="2200" cap="none" dirty="0">
                <a:latin typeface="Times New Roman" panose="02020603050405020304" pitchFamily="18" charset="0"/>
                <a:cs typeface="Times New Roman" panose="02020603050405020304" pitchFamily="18" charset="0"/>
              </a:rPr>
              <a:t> </a:t>
            </a:r>
            <a:r>
              <a:rPr lang="en-US" sz="2200" b="1" i="1" cap="none" dirty="0" err="1">
                <a:latin typeface="Times New Roman" panose="02020603050405020304" pitchFamily="18" charset="0"/>
                <a:cs typeface="Times New Roman" panose="02020603050405020304" pitchFamily="18" charset="0"/>
              </a:rPr>
              <a:t>opće</a:t>
            </a:r>
            <a:r>
              <a:rPr lang="en-US" sz="2200" b="1" i="1" cap="none" dirty="0">
                <a:latin typeface="Times New Roman" panose="02020603050405020304" pitchFamily="18" charset="0"/>
                <a:cs typeface="Times New Roman" panose="02020603050405020304" pitchFamily="18" charset="0"/>
              </a:rPr>
              <a:t> </a:t>
            </a:r>
            <a:r>
              <a:rPr lang="en-US" sz="2200" b="1" i="1" cap="none" dirty="0" err="1">
                <a:latin typeface="Times New Roman" panose="02020603050405020304" pitchFamily="18" charset="0"/>
                <a:cs typeface="Times New Roman" panose="02020603050405020304" pitchFamily="18" charset="0"/>
              </a:rPr>
              <a:t>uvjete</a:t>
            </a:r>
            <a:r>
              <a:rPr lang="hr-HR" sz="2200" cap="none" dirty="0">
                <a:latin typeface="Times New Roman" panose="02020603050405020304" pitchFamily="18" charset="0"/>
                <a:cs typeface="Times New Roman" panose="02020603050405020304" pitchFamily="18" charset="0"/>
              </a:rPr>
              <a:t>, ispunjava i </a:t>
            </a:r>
            <a:r>
              <a:rPr lang="hr-HR" sz="2200" b="1" i="1" cap="none" dirty="0">
                <a:latin typeface="Times New Roman" panose="02020603050405020304" pitchFamily="18" charset="0"/>
                <a:cs typeface="Times New Roman" panose="02020603050405020304" pitchFamily="18" charset="0"/>
              </a:rPr>
              <a:t>sljedeće uvjete</a:t>
            </a:r>
            <a:r>
              <a:rPr lang="hr-HR" sz="2200" cap="none" dirty="0">
                <a:latin typeface="Times New Roman" panose="02020603050405020304" pitchFamily="18" charset="0"/>
                <a:cs typeface="Times New Roman" panose="02020603050405020304" pitchFamily="18" charset="0"/>
              </a:rPr>
              <a:t>:</a:t>
            </a: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1.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najmanje dvije godine radnog iskustva na poslovima zaštitara</a:t>
            </a: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2.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posebnu zdravstvenu sposobnost, što dokazuje potvrdom</a:t>
            </a:r>
            <a:r>
              <a:rPr lang="en-US" sz="2200" cap="none" dirty="0">
                <a:latin typeface="Times New Roman" panose="02020603050405020304" pitchFamily="18" charset="0"/>
                <a:cs typeface="Times New Roman" panose="02020603050405020304" pitchFamily="18" charset="0"/>
              </a:rPr>
              <a:t> medicine </a:t>
            </a:r>
            <a:r>
              <a:rPr lang="en-US" sz="2200" cap="none" dirty="0" err="1">
                <a:latin typeface="Times New Roman" panose="02020603050405020304" pitchFamily="18" charset="0"/>
                <a:cs typeface="Times New Roman" panose="02020603050405020304" pitchFamily="18" charset="0"/>
              </a:rPr>
              <a:t>rada</a:t>
            </a:r>
            <a:endParaRPr lang="hr-HR" sz="2200" cap="none" dirty="0">
              <a:latin typeface="Times New Roman" panose="02020603050405020304" pitchFamily="18" charset="0"/>
              <a:cs typeface="Times New Roman" panose="02020603050405020304" pitchFamily="18" charset="0"/>
            </a:endParaRP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3.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spunjava uvjete za držanje i nošenje oružja utvrđene propisima o oružju</a:t>
            </a:r>
            <a:endParaRPr lang="en-US" sz="2200" cap="none" dirty="0">
              <a:latin typeface="Times New Roman" panose="02020603050405020304" pitchFamily="18" charset="0"/>
              <a:cs typeface="Times New Roman" panose="02020603050405020304" pitchFamily="18" charset="0"/>
            </a:endParaRP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4.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provedenu izobrazbu za zaštitara specijalista sukladno pravilniku o izobrazbi</a:t>
            </a:r>
            <a:endParaRPr lang="en-US" sz="2200" cap="none" dirty="0">
              <a:latin typeface="Times New Roman" panose="02020603050405020304" pitchFamily="18" charset="0"/>
              <a:cs typeface="Times New Roman" panose="02020603050405020304" pitchFamily="18" charset="0"/>
            </a:endParaRP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5.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položen stručni ispit za zaštitara specijalista</a:t>
            </a:r>
          </a:p>
          <a:p>
            <a:endParaRPr lang="hr-HR" dirty="0"/>
          </a:p>
        </p:txBody>
      </p:sp>
    </p:spTree>
    <p:extLst>
      <p:ext uri="{BB962C8B-B14F-4D97-AF65-F5344CB8AC3E}">
        <p14:creationId xmlns:p14="http://schemas.microsoft.com/office/powerpoint/2010/main" val="92841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8328D-12B0-AE46-4E95-081E9FD50359}"/>
              </a:ext>
            </a:extLst>
          </p:cNvPr>
          <p:cNvSpPr>
            <a:spLocks noGrp="1"/>
          </p:cNvSpPr>
          <p:nvPr>
            <p:ph sz="quarter" idx="13"/>
          </p:nvPr>
        </p:nvSpPr>
        <p:spPr>
          <a:xfrm>
            <a:off x="913774" y="540774"/>
            <a:ext cx="10363826" cy="5250425"/>
          </a:xfrm>
        </p:spPr>
        <p:txBody>
          <a:bodyPr>
            <a:normAutofit/>
          </a:bodyPr>
          <a:lstStyle/>
          <a:p>
            <a:r>
              <a:rPr lang="hr-HR" sz="2200" cap="none" dirty="0">
                <a:latin typeface="Times New Roman" panose="02020603050405020304" pitchFamily="18" charset="0"/>
                <a:cs typeface="Times New Roman" panose="02020603050405020304" pitchFamily="18" charset="0"/>
              </a:rPr>
              <a:t>Dopuštenje za obavljanje poslova </a:t>
            </a:r>
            <a:r>
              <a:rPr lang="hr-HR" sz="2200" b="1" i="1" cap="none" dirty="0">
                <a:latin typeface="Times New Roman" panose="02020603050405020304" pitchFamily="18" charset="0"/>
                <a:cs typeface="Times New Roman" panose="02020603050405020304" pitchFamily="18" charset="0"/>
              </a:rPr>
              <a:t>ZAŠTITARA TEHNIČARA </a:t>
            </a:r>
            <a:r>
              <a:rPr lang="hr-HR" sz="2200" cap="none" dirty="0">
                <a:latin typeface="Times New Roman" panose="02020603050405020304" pitchFamily="18" charset="0"/>
                <a:cs typeface="Times New Roman" panose="02020603050405020304" pitchFamily="18" charset="0"/>
              </a:rPr>
              <a:t>može se izdati osobi koja, uz</a:t>
            </a:r>
            <a:r>
              <a:rPr lang="en-US" sz="2200" cap="none" dirty="0">
                <a:latin typeface="Times New Roman" panose="02020603050405020304" pitchFamily="18" charset="0"/>
                <a:cs typeface="Times New Roman" panose="02020603050405020304" pitchFamily="18" charset="0"/>
              </a:rPr>
              <a:t> </a:t>
            </a:r>
            <a:r>
              <a:rPr lang="en-US" sz="2200" b="1" i="1" cap="none" dirty="0" err="1">
                <a:latin typeface="Times New Roman" panose="02020603050405020304" pitchFamily="18" charset="0"/>
                <a:cs typeface="Times New Roman" panose="02020603050405020304" pitchFamily="18" charset="0"/>
              </a:rPr>
              <a:t>opće</a:t>
            </a:r>
            <a:r>
              <a:rPr lang="en-US" sz="2200" b="1" i="1" cap="none" dirty="0">
                <a:latin typeface="Times New Roman" panose="02020603050405020304" pitchFamily="18" charset="0"/>
                <a:cs typeface="Times New Roman" panose="02020603050405020304" pitchFamily="18" charset="0"/>
              </a:rPr>
              <a:t> </a:t>
            </a:r>
            <a:r>
              <a:rPr lang="en-US" sz="2200" b="1" i="1" cap="none" dirty="0" err="1">
                <a:latin typeface="Times New Roman" panose="02020603050405020304" pitchFamily="18" charset="0"/>
                <a:cs typeface="Times New Roman" panose="02020603050405020304" pitchFamily="18" charset="0"/>
              </a:rPr>
              <a:t>uvjete</a:t>
            </a:r>
            <a:r>
              <a:rPr lang="hr-HR" sz="2200" cap="none" dirty="0">
                <a:latin typeface="Times New Roman" panose="02020603050405020304" pitchFamily="18" charset="0"/>
                <a:cs typeface="Times New Roman" panose="02020603050405020304" pitchFamily="18" charset="0"/>
              </a:rPr>
              <a:t>, ispunjava i </a:t>
            </a:r>
            <a:r>
              <a:rPr lang="hr-HR" sz="2200" b="1" i="1" cap="none" dirty="0">
                <a:latin typeface="Times New Roman" panose="02020603050405020304" pitchFamily="18" charset="0"/>
                <a:cs typeface="Times New Roman" panose="02020603050405020304" pitchFamily="18" charset="0"/>
              </a:rPr>
              <a:t>sljedeće uvjete</a:t>
            </a:r>
            <a:r>
              <a:rPr lang="hr-HR" sz="2200" cap="none" dirty="0">
                <a:latin typeface="Times New Roman" panose="02020603050405020304" pitchFamily="18" charset="0"/>
                <a:cs typeface="Times New Roman" panose="02020603050405020304" pitchFamily="18" charset="0"/>
              </a:rPr>
              <a:t>:</a:t>
            </a: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1.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najmanje završeno srednjoškolsko obrazovanje u trogodišnjem trajanju (razina 4.1 hko-a) u obrazovnom sektoru rudarstva, geologije i kemijskog inženjerstva; grafičke tehnologije; strojarstva, brodogradnje i metalurgije; elektrotehnike i računalstva; graditeljstva i geodezije; prometa i logistike ili završeno obrazovanje u području tehničkih znanosti sukladno posebnim propisima kojima se uređuju znanstvena i umjetnička područja, polja i grane</a:t>
            </a: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2.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odgovarajuću zdravstvenu sposobnost, što dokazuje potvrdom </a:t>
            </a:r>
            <a:r>
              <a:rPr lang="en-US" sz="2200" cap="none" dirty="0">
                <a:latin typeface="Times New Roman" panose="02020603050405020304" pitchFamily="18" charset="0"/>
                <a:cs typeface="Times New Roman" panose="02020603050405020304" pitchFamily="18" charset="0"/>
              </a:rPr>
              <a:t>medicine </a:t>
            </a:r>
            <a:r>
              <a:rPr lang="en-US" sz="2200" cap="none" dirty="0" err="1">
                <a:latin typeface="Times New Roman" panose="02020603050405020304" pitchFamily="18" charset="0"/>
                <a:cs typeface="Times New Roman" panose="02020603050405020304" pitchFamily="18" charset="0"/>
              </a:rPr>
              <a:t>rada</a:t>
            </a:r>
            <a:endParaRPr lang="en-US" sz="2200" cap="none" dirty="0">
              <a:latin typeface="Times New Roman" panose="02020603050405020304" pitchFamily="18" charset="0"/>
              <a:cs typeface="Times New Roman" panose="02020603050405020304" pitchFamily="18" charset="0"/>
            </a:endParaRPr>
          </a:p>
          <a:p>
            <a:pPr marL="0" indent="0">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3. </a:t>
            </a:r>
            <a:r>
              <a:rPr lang="en-US" sz="2200" cap="none" dirty="0" err="1">
                <a:latin typeface="Times New Roman" panose="02020603050405020304" pitchFamily="18" charset="0"/>
                <a:cs typeface="Times New Roman" panose="02020603050405020304" pitchFamily="18" charset="0"/>
              </a:rPr>
              <a:t>i</a:t>
            </a:r>
            <a:r>
              <a:rPr lang="hr-HR" sz="2200" cap="none" dirty="0">
                <a:latin typeface="Times New Roman" panose="02020603050405020304" pitchFamily="18" charset="0"/>
                <a:cs typeface="Times New Roman" panose="02020603050405020304" pitchFamily="18" charset="0"/>
              </a:rPr>
              <a:t>ma položen stručni ispit za zaštitara tehničara</a:t>
            </a:r>
          </a:p>
          <a:p>
            <a:endParaRPr lang="hr-HR" dirty="0"/>
          </a:p>
        </p:txBody>
      </p:sp>
    </p:spTree>
    <p:extLst>
      <p:ext uri="{BB962C8B-B14F-4D97-AF65-F5344CB8AC3E}">
        <p14:creationId xmlns:p14="http://schemas.microsoft.com/office/powerpoint/2010/main" val="119842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AF98A-9195-0903-7B01-7471663A2EEB}"/>
              </a:ext>
            </a:extLst>
          </p:cNvPr>
          <p:cNvSpPr>
            <a:spLocks noGrp="1"/>
          </p:cNvSpPr>
          <p:nvPr>
            <p:ph sz="quarter" idx="13"/>
          </p:nvPr>
        </p:nvSpPr>
        <p:spPr>
          <a:xfrm>
            <a:off x="913774" y="639098"/>
            <a:ext cx="10363826" cy="5152102"/>
          </a:xfrm>
        </p:spPr>
        <p:txBody>
          <a:bodyPr>
            <a:normAutofit/>
          </a:bodyPr>
          <a:lstStyle/>
          <a:p>
            <a:pPr algn="just"/>
            <a:r>
              <a:rPr lang="hr-HR" sz="2200" cap="none" dirty="0">
                <a:latin typeface="Times New Roman" panose="02020603050405020304" pitchFamily="18" charset="0"/>
                <a:cs typeface="Times New Roman" panose="02020603050405020304" pitchFamily="18" charset="0"/>
              </a:rPr>
              <a:t>Dopuštenje za obavljanje poslova </a:t>
            </a:r>
            <a:r>
              <a:rPr lang="hr-HR" sz="2200" b="1" i="1" cap="none" dirty="0">
                <a:latin typeface="Times New Roman" panose="02020603050405020304" pitchFamily="18" charset="0"/>
                <a:cs typeface="Times New Roman" panose="02020603050405020304" pitchFamily="18" charset="0"/>
              </a:rPr>
              <a:t>ZAŠTITARA IPU-A</a:t>
            </a:r>
            <a:r>
              <a:rPr lang="hr-HR" sz="2200" cap="none" dirty="0">
                <a:latin typeface="Times New Roman" panose="02020603050405020304" pitchFamily="18" charset="0"/>
                <a:cs typeface="Times New Roman" panose="02020603050405020304" pitchFamily="18" charset="0"/>
              </a:rPr>
              <a:t> može se izdati osobi koja, uz uvjete iz članka 18. Ovoga zakona, ispunjava i sljedeće uvjete:</a:t>
            </a:r>
          </a:p>
          <a:p>
            <a:pPr marL="0" indent="0" algn="just">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1. Ima najmanje kvalifikaciju stručnog pristupnika (razina 5 hko-a) ili sveučilišnog/stručnog prvostupnika (razina 6 hko-a)</a:t>
            </a:r>
          </a:p>
          <a:p>
            <a:pPr marL="0" indent="0" algn="just">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2. Ima najmanje pet godina radnog iskustva na poslovima djelatnosti </a:t>
            </a: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kriminalistike i istražnih poslova, vojno-policijskih poslova, sigurnosno-obavještajnih poslova, kriznog menadžmenta i upravljanja rizicima te poslova zaštite osoba i imovine</a:t>
            </a:r>
          </a:p>
          <a:p>
            <a:pPr marL="0" indent="0" algn="just">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3. Ima odgovarajuću zdravstvenu sposobnost, što dokazuje potvrdom </a:t>
            </a:r>
            <a:r>
              <a:rPr lang="en-US" sz="2200" cap="none" dirty="0">
                <a:latin typeface="Times New Roman" panose="02020603050405020304" pitchFamily="18" charset="0"/>
                <a:cs typeface="Times New Roman" panose="02020603050405020304" pitchFamily="18" charset="0"/>
              </a:rPr>
              <a:t>medicine </a:t>
            </a:r>
            <a:r>
              <a:rPr lang="en-US" sz="2200" cap="none" dirty="0" err="1">
                <a:latin typeface="Times New Roman" panose="02020603050405020304" pitchFamily="18" charset="0"/>
                <a:cs typeface="Times New Roman" panose="02020603050405020304" pitchFamily="18" charset="0"/>
              </a:rPr>
              <a:t>rada</a:t>
            </a:r>
            <a:endParaRPr lang="hr-HR" sz="2200" cap="none" dirty="0">
              <a:latin typeface="Times New Roman" panose="02020603050405020304" pitchFamily="18" charset="0"/>
              <a:cs typeface="Times New Roman" panose="02020603050405020304" pitchFamily="18" charset="0"/>
            </a:endParaRPr>
          </a:p>
          <a:p>
            <a:pPr marL="0" indent="0" algn="just">
              <a:buNone/>
            </a:pP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4. Ima položen stručni ispit za zaštitara </a:t>
            </a:r>
            <a:r>
              <a:rPr lang="en-US" sz="2200" cap="none" dirty="0">
                <a:latin typeface="Times New Roman" panose="02020603050405020304" pitchFamily="18" charset="0"/>
                <a:cs typeface="Times New Roman" panose="02020603050405020304" pitchFamily="18" charset="0"/>
              </a:rPr>
              <a:t>IPU</a:t>
            </a:r>
            <a:r>
              <a:rPr lang="hr-HR" sz="2200" cap="none" dirty="0">
                <a:latin typeface="Times New Roman" panose="02020603050405020304" pitchFamily="18" charset="0"/>
                <a:cs typeface="Times New Roman" panose="02020603050405020304" pitchFamily="18" charset="0"/>
              </a:rPr>
              <a:t>-a.</a:t>
            </a:r>
          </a:p>
          <a:p>
            <a:endParaRPr lang="hr-HR" dirty="0"/>
          </a:p>
        </p:txBody>
      </p:sp>
    </p:spTree>
    <p:extLst>
      <p:ext uri="{BB962C8B-B14F-4D97-AF65-F5344CB8AC3E}">
        <p14:creationId xmlns:p14="http://schemas.microsoft.com/office/powerpoint/2010/main" val="402452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2BCC-FF61-AB0C-CBC3-FD5F9AC55CB9}"/>
              </a:ext>
            </a:extLst>
          </p:cNvPr>
          <p:cNvSpPr>
            <a:spLocks noGrp="1"/>
          </p:cNvSpPr>
          <p:nvPr>
            <p:ph sz="quarter" idx="13"/>
          </p:nvPr>
        </p:nvSpPr>
        <p:spPr>
          <a:xfrm>
            <a:off x="913774" y="737420"/>
            <a:ext cx="10363826" cy="5053780"/>
          </a:xfrm>
        </p:spPr>
        <p:txBody>
          <a:bodyPr>
            <a:normAutofit fontScale="92500" lnSpcReduction="10000"/>
          </a:bodyPr>
          <a:lstStyle/>
          <a:p>
            <a:r>
              <a:rPr lang="en-US" b="1" cap="none" dirty="0">
                <a:latin typeface="Times New Roman" panose="02020603050405020304" pitchFamily="18" charset="0"/>
                <a:cs typeface="Times New Roman" panose="02020603050405020304" pitchFamily="18" charset="0"/>
              </a:rPr>
              <a:t>ČUVAR</a:t>
            </a:r>
            <a:r>
              <a:rPr lang="en-US" cap="none" dirty="0">
                <a:latin typeface="Times New Roman" panose="02020603050405020304" pitchFamily="18" charset="0"/>
                <a:cs typeface="Times New Roman" panose="02020603050405020304" pitchFamily="18" charset="0"/>
              </a:rPr>
              <a:t> - </a:t>
            </a:r>
            <a:r>
              <a:rPr lang="hr-HR" cap="none" dirty="0">
                <a:latin typeface="Times New Roman" panose="02020603050405020304" pitchFamily="18" charset="0"/>
                <a:cs typeface="Times New Roman" panose="02020603050405020304" pitchFamily="18" charset="0"/>
              </a:rPr>
              <a:t>osoba koja obavlja poslove tjelesne zaštite osoba i imovine uz ograničenu primjenu ovlasti propisanu Zakonom</a:t>
            </a:r>
            <a:r>
              <a:rPr lang="en-US" cap="none" dirty="0">
                <a:latin typeface="Times New Roman" panose="02020603050405020304" pitchFamily="18" charset="0"/>
                <a:cs typeface="Times New Roman" panose="02020603050405020304" pitchFamily="18" charset="0"/>
              </a:rPr>
              <a:t> o </a:t>
            </a:r>
            <a:r>
              <a:rPr lang="en-US" cap="none" dirty="0" err="1">
                <a:latin typeface="Times New Roman" panose="02020603050405020304" pitchFamily="18" charset="0"/>
                <a:cs typeface="Times New Roman" panose="02020603050405020304" pitchFamily="18" charset="0"/>
              </a:rPr>
              <a:t>privatnoj</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zaštiti</a:t>
            </a:r>
            <a:endParaRPr lang="en-US" cap="none" dirty="0">
              <a:latin typeface="Times New Roman" panose="02020603050405020304" pitchFamily="18" charset="0"/>
              <a:cs typeface="Times New Roman" panose="02020603050405020304" pitchFamily="18" charset="0"/>
            </a:endParaRPr>
          </a:p>
          <a:p>
            <a:r>
              <a:rPr lang="en-US" b="1" cap="none" dirty="0">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 osoba koja obavlja poslove tjelesne zaštite osoba i imovine uz primjenu odgovarajućih ovlasti propisanih  Zakonom</a:t>
            </a:r>
            <a:r>
              <a:rPr lang="en-US" cap="none" dirty="0">
                <a:latin typeface="Times New Roman" panose="02020603050405020304" pitchFamily="18" charset="0"/>
                <a:cs typeface="Times New Roman" panose="02020603050405020304" pitchFamily="18" charset="0"/>
              </a:rPr>
              <a:t> o </a:t>
            </a:r>
            <a:r>
              <a:rPr lang="en-US" cap="none" dirty="0" err="1">
                <a:latin typeface="Times New Roman" panose="02020603050405020304" pitchFamily="18" charset="0"/>
                <a:cs typeface="Times New Roman" panose="02020603050405020304" pitchFamily="18" charset="0"/>
              </a:rPr>
              <a:t>privatnoj</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zaštiti</a:t>
            </a:r>
            <a:r>
              <a:rPr lang="en-US" cap="none" dirty="0">
                <a:latin typeface="Times New Roman" panose="02020603050405020304" pitchFamily="18" charset="0"/>
                <a:cs typeface="Times New Roman" panose="02020603050405020304" pitchFamily="18" charset="0"/>
              </a:rPr>
              <a:t> </a:t>
            </a:r>
          </a:p>
          <a:p>
            <a:r>
              <a:rPr lang="en-US" b="1" cap="none" dirty="0">
                <a:latin typeface="Times New Roman" panose="02020603050405020304" pitchFamily="18" charset="0"/>
                <a:cs typeface="Times New Roman" panose="02020603050405020304" pitchFamily="18" charset="0"/>
              </a:rPr>
              <a:t>ZAŠTITAR</a:t>
            </a:r>
            <a:r>
              <a:rPr lang="hr-HR" b="1" cap="none" dirty="0">
                <a:latin typeface="Times New Roman" panose="02020603050405020304" pitchFamily="18" charset="0"/>
                <a:cs typeface="Times New Roman" panose="02020603050405020304" pitchFamily="18" charset="0"/>
              </a:rPr>
              <a:t> IPU </a:t>
            </a:r>
            <a:r>
              <a:rPr lang="hr-HR" cap="none" dirty="0">
                <a:latin typeface="Times New Roman" panose="02020603050405020304" pitchFamily="18" charset="0"/>
                <a:cs typeface="Times New Roman" panose="02020603050405020304" pitchFamily="18" charset="0"/>
              </a:rPr>
              <a:t>(izrađivač prosudbi ugroženosti) – zaštitar koji ima dopuštenje za izradu isključivo prosudbe ugroženosti štićenih objekata i prostora i osoba</a:t>
            </a:r>
            <a:endParaRPr lang="en-US" cap="none" dirty="0">
              <a:latin typeface="Times New Roman" panose="02020603050405020304" pitchFamily="18" charset="0"/>
              <a:cs typeface="Times New Roman" panose="02020603050405020304" pitchFamily="18" charset="0"/>
            </a:endParaRPr>
          </a:p>
          <a:p>
            <a:r>
              <a:rPr lang="en-US" b="1" cap="none" dirty="0">
                <a:latin typeface="Times New Roman" panose="02020603050405020304" pitchFamily="18" charset="0"/>
                <a:cs typeface="Times New Roman" panose="02020603050405020304" pitchFamily="18" charset="0"/>
              </a:rPr>
              <a:t>ZAŠTITAR SPECIJALIST</a:t>
            </a:r>
            <a:r>
              <a:rPr lang="hr-HR" b="1"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 zaštitar koji obavlja poslove tjelesne zaštite osoba i imovine primjenom ovlasti uz višu razinu osposobljenosti. Viša razina osposobljenosti nužna je u primjeni sredstava prisile i zaštiti osoba, objekata i prostora visoke ugroženosti</a:t>
            </a:r>
            <a:endParaRPr lang="en-US" cap="none" dirty="0">
              <a:latin typeface="Times New Roman" panose="02020603050405020304" pitchFamily="18" charset="0"/>
              <a:cs typeface="Times New Roman" panose="02020603050405020304" pitchFamily="18" charset="0"/>
            </a:endParaRPr>
          </a:p>
          <a:p>
            <a:r>
              <a:rPr lang="hr-HR" b="1" cap="none" dirty="0">
                <a:latin typeface="Times New Roman" panose="02020603050405020304" pitchFamily="18" charset="0"/>
                <a:cs typeface="Times New Roman" panose="02020603050405020304" pitchFamily="18" charset="0"/>
              </a:rPr>
              <a:t>ZAŠTITAR TEHNIČAR </a:t>
            </a:r>
            <a:r>
              <a:rPr lang="hr-HR" cap="none" dirty="0">
                <a:latin typeface="Times New Roman" panose="02020603050405020304" pitchFamily="18" charset="0"/>
                <a:cs typeface="Times New Roman" panose="02020603050405020304" pitchFamily="18" charset="0"/>
              </a:rPr>
              <a:t>– zaštitar koji obavlja poslove tehničke zaštite osoba i imovine putem izrade prosudbi ugroženosti, prijedloga mjera zaštite, projektiranja, izvođenja i nadzora nad izvođenjem radova tehničke zaštite, tehničkog prijma, nadzora nad izradom projektne dokumentacije tehničke zaštite i njezine revizije te pružanja intelektualnih usluga u području tehničke zaštite </a:t>
            </a:r>
          </a:p>
        </p:txBody>
      </p:sp>
    </p:spTree>
    <p:extLst>
      <p:ext uri="{BB962C8B-B14F-4D97-AF65-F5344CB8AC3E}">
        <p14:creationId xmlns:p14="http://schemas.microsoft.com/office/powerpoint/2010/main" val="374420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F32B5-35C5-7401-63E5-7A15F86B0B4E}"/>
              </a:ext>
            </a:extLst>
          </p:cNvPr>
          <p:cNvSpPr>
            <a:spLocks noGrp="1"/>
          </p:cNvSpPr>
          <p:nvPr>
            <p:ph sz="quarter" idx="13"/>
          </p:nvPr>
        </p:nvSpPr>
        <p:spPr>
          <a:xfrm>
            <a:off x="913774" y="511277"/>
            <a:ext cx="10363826" cy="5279922"/>
          </a:xfrm>
        </p:spPr>
        <p:txBody>
          <a:bodyPr>
            <a:noAutofit/>
          </a:bodyPr>
          <a:lstStyle/>
          <a:p>
            <a:r>
              <a:rPr lang="en-US" sz="1900" b="1" dirty="0">
                <a:latin typeface="Times New Roman" panose="02020603050405020304" pitchFamily="18" charset="0"/>
                <a:cs typeface="Times New Roman" panose="02020603050405020304" pitchFamily="18" charset="0"/>
              </a:rPr>
              <a:t>TJELESNA ZAŠTITA </a:t>
            </a:r>
            <a:r>
              <a:rPr lang="en-US" sz="1900"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zaštita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koju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čuvari</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zaštitari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specijalisti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obavljaju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osobnom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nazočnošću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odnosno</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kada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svojim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tijelom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štite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osobe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imovinu</a:t>
            </a:r>
            <a:endParaRPr lang="en-US" sz="1900" cap="none" dirty="0">
              <a:latin typeface="Times New Roman" panose="02020603050405020304" pitchFamily="18" charset="0"/>
              <a:cs typeface="Times New Roman" panose="02020603050405020304" pitchFamily="18" charset="0"/>
            </a:endParaRPr>
          </a:p>
          <a:p>
            <a:pPr marL="0" indent="0">
              <a:buNone/>
            </a:pPr>
            <a:endParaRPr lang="en-US" sz="1900" cap="none" dirty="0">
              <a:latin typeface="Times New Roman" panose="02020603050405020304" pitchFamily="18" charset="0"/>
              <a:cs typeface="Times New Roman" panose="02020603050405020304" pitchFamily="18" charset="0"/>
            </a:endParaRPr>
          </a:p>
          <a:p>
            <a:r>
              <a:rPr lang="en-US" sz="1900" b="1" cap="none" dirty="0">
                <a:latin typeface="Times New Roman" panose="02020603050405020304" pitchFamily="18" charset="0"/>
                <a:cs typeface="Times New Roman" panose="02020603050405020304" pitchFamily="18" charset="0"/>
              </a:rPr>
              <a:t>TEHNIČKA ZAŠTITA </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stvaranje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tehničkih</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uvjeta</a:t>
            </a:r>
            <a:r>
              <a:rPr lang="en-US" sz="1900" cap="none" dirty="0">
                <a:latin typeface="Times New Roman" panose="02020603050405020304" pitchFamily="18" charset="0"/>
                <a:cs typeface="Times New Roman" panose="02020603050405020304" pitchFamily="18" charset="0"/>
              </a:rPr>
              <a:t> da bi se </a:t>
            </a:r>
            <a:r>
              <a:rPr lang="en-US" sz="1900" cap="none" dirty="0" err="1">
                <a:latin typeface="Times New Roman" panose="02020603050405020304" pitchFamily="18" charset="0"/>
                <a:cs typeface="Times New Roman" panose="02020603050405020304" pitchFamily="18" charset="0"/>
              </a:rPr>
              <a:t>zaštitile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osobe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imovina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postavljanje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alarma</a:t>
            </a:r>
            <a:r>
              <a:rPr lang="en-US" sz="1900" cap="none" dirty="0">
                <a:latin typeface="Times New Roman" panose="02020603050405020304" pitchFamily="18" charset="0"/>
                <a:cs typeface="Times New Roman" panose="02020603050405020304" pitchFamily="18" charset="0"/>
              </a:rPr>
              <a:t>, video </a:t>
            </a:r>
            <a:r>
              <a:rPr lang="en-US" sz="1900" cap="none" dirty="0" err="1">
                <a:latin typeface="Times New Roman" panose="02020603050405020304" pitchFamily="18" charset="0"/>
                <a:cs typeface="Times New Roman" panose="02020603050405020304" pitchFamily="18" charset="0"/>
              </a:rPr>
              <a:t>nadzora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a:t>
            </a:r>
            <a:r>
              <a:rPr lang="en-US" sz="1900" cap="none" dirty="0">
                <a:latin typeface="Times New Roman" panose="02020603050405020304" pitchFamily="18" charset="0"/>
                <a:cs typeface="Times New Roman" panose="02020603050405020304" pitchFamily="18" charset="0"/>
              </a:rPr>
              <a:t> sl.)</a:t>
            </a:r>
          </a:p>
          <a:p>
            <a:endParaRPr lang="en-US" sz="1900" cap="none" dirty="0">
              <a:latin typeface="Times New Roman" panose="02020603050405020304" pitchFamily="18" charset="0"/>
              <a:cs typeface="Times New Roman" panose="02020603050405020304" pitchFamily="18" charset="0"/>
            </a:endParaRPr>
          </a:p>
          <a:p>
            <a:r>
              <a:rPr lang="en-US" sz="1900" b="1" cap="none" dirty="0">
                <a:latin typeface="Times New Roman" panose="02020603050405020304" pitchFamily="18" charset="0"/>
                <a:cs typeface="Times New Roman" panose="02020603050405020304" pitchFamily="18" charset="0"/>
              </a:rPr>
              <a:t>ŠTIĆENI PROSTOR </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prostor</a:t>
            </a:r>
            <a:r>
              <a:rPr lang="en-US" sz="1900" cap="none" dirty="0">
                <a:latin typeface="Times New Roman" panose="02020603050405020304" pitchFamily="18" charset="0"/>
                <a:cs typeface="Times New Roman" panose="02020603050405020304" pitchFamily="18" charset="0"/>
              </a:rPr>
              <a:t> koji se </a:t>
            </a:r>
            <a:r>
              <a:rPr lang="en-US" sz="1900" cap="none" dirty="0" err="1">
                <a:latin typeface="Times New Roman" panose="02020603050405020304" pitchFamily="18" charset="0"/>
                <a:cs typeface="Times New Roman" panose="02020603050405020304" pitchFamily="18" charset="0"/>
              </a:rPr>
              <a:t>štiti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tjelesnom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zaštitom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odnosno</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onaj</a:t>
            </a:r>
            <a:r>
              <a:rPr lang="en-US" sz="1900" cap="none" dirty="0">
                <a:latin typeface="Times New Roman" panose="02020603050405020304" pitchFamily="18" charset="0"/>
                <a:cs typeface="Times New Roman" panose="02020603050405020304" pitchFamily="18" charset="0"/>
              </a:rPr>
              <a:t> koji </a:t>
            </a:r>
            <a:r>
              <a:rPr lang="en-US" sz="1900" cap="none" dirty="0" err="1">
                <a:latin typeface="Times New Roman" panose="02020603050405020304" pitchFamily="18" charset="0"/>
                <a:cs typeface="Times New Roman" panose="02020603050405020304" pitchFamily="18" charset="0"/>
              </a:rPr>
              <a:t>čuvar</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specijalist</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štiti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svojom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osobnom</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nazočnošću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ili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onaj</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prostor</a:t>
            </a:r>
            <a:r>
              <a:rPr lang="en-US" sz="1900" cap="none" dirty="0">
                <a:latin typeface="Times New Roman" panose="02020603050405020304" pitchFamily="18" charset="0"/>
                <a:cs typeface="Times New Roman" panose="02020603050405020304" pitchFamily="18" charset="0"/>
              </a:rPr>
              <a:t> u </a:t>
            </a:r>
            <a:r>
              <a:rPr lang="en-US" sz="1900" cap="none" dirty="0" err="1">
                <a:latin typeface="Times New Roman" panose="02020603050405020304" pitchFamily="18" charset="0"/>
                <a:cs typeface="Times New Roman" panose="02020603050405020304" pitchFamily="18" charset="0"/>
              </a:rPr>
              <a:t>kojem</a:t>
            </a:r>
            <a:r>
              <a:rPr lang="en-US" sz="1900" cap="none" dirty="0">
                <a:latin typeface="Times New Roman" panose="02020603050405020304" pitchFamily="18" charset="0"/>
                <a:cs typeface="Times New Roman" panose="02020603050405020304" pitchFamily="18" charset="0"/>
              </a:rPr>
              <a:t> je </a:t>
            </a:r>
            <a:r>
              <a:rPr lang="en-US" sz="1900" cap="none" dirty="0" err="1">
                <a:latin typeface="Times New Roman" panose="02020603050405020304" pitchFamily="18" charset="0"/>
                <a:cs typeface="Times New Roman" panose="02020603050405020304" pitchFamily="18" charset="0"/>
              </a:rPr>
              <a:t>postavljena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tehnička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zaštita</a:t>
            </a:r>
            <a:r>
              <a:rPr lang="en-US" sz="1900" cap="none" dirty="0">
                <a:latin typeface="Times New Roman" panose="02020603050405020304" pitchFamily="18" charset="0"/>
                <a:cs typeface="Times New Roman" panose="02020603050405020304" pitchFamily="18" charset="0"/>
              </a:rPr>
              <a:t> (alarm, video </a:t>
            </a:r>
            <a:r>
              <a:rPr lang="en-US" sz="1900" cap="none" dirty="0" err="1">
                <a:latin typeface="Times New Roman" panose="02020603050405020304" pitchFamily="18" charset="0"/>
                <a:cs typeface="Times New Roman" panose="02020603050405020304" pitchFamily="18" charset="0"/>
              </a:rPr>
              <a:t>nadzor</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itd</a:t>
            </a:r>
            <a:r>
              <a:rPr lang="en-US" sz="1900" cap="none" dirty="0">
                <a:latin typeface="Times New Roman" panose="02020603050405020304" pitchFamily="18" charset="0"/>
                <a:cs typeface="Times New Roman" panose="02020603050405020304" pitchFamily="18" charset="0"/>
              </a:rPr>
              <a:t>.)</a:t>
            </a:r>
          </a:p>
          <a:p>
            <a:pPr marL="0" indent="0">
              <a:buNone/>
            </a:pPr>
            <a:endParaRPr lang="en-US" sz="1900" cap="none" dirty="0">
              <a:latin typeface="Times New Roman" panose="02020603050405020304" pitchFamily="18" charset="0"/>
              <a:cs typeface="Times New Roman" panose="02020603050405020304" pitchFamily="18" charset="0"/>
            </a:endParaRPr>
          </a:p>
          <a:p>
            <a:r>
              <a:rPr lang="en-US" sz="1900" b="1" cap="none" dirty="0">
                <a:latin typeface="Times New Roman" panose="02020603050405020304" pitchFamily="18" charset="0"/>
                <a:cs typeface="Times New Roman" panose="02020603050405020304" pitchFamily="18" charset="0"/>
              </a:rPr>
              <a:t>PERIMETAR ŠTIĆENJA </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granica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štićenja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odnosno</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crta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koja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odvaja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štićeni</a:t>
            </a:r>
            <a:r>
              <a:rPr lang="en-US" sz="1900" cap="none" dirty="0">
                <a:latin typeface="Times New Roman" panose="02020603050405020304" pitchFamily="18" charset="0"/>
                <a:cs typeface="Times New Roman" panose="02020603050405020304" pitchFamily="18" charset="0"/>
              </a:rPr>
              <a:t> proctor od </a:t>
            </a:r>
            <a:r>
              <a:rPr lang="en-US" sz="1900" cap="none" dirty="0" err="1">
                <a:latin typeface="Times New Roman" panose="02020603050405020304" pitchFamily="18" charset="0"/>
                <a:cs typeface="Times New Roman" panose="02020603050405020304" pitchFamily="18" charset="0"/>
              </a:rPr>
              <a:t>svih</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ostalih</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prostora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čuvari</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zaštitari</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specijalisti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svoje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ovlasti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smiju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koristiti</a:t>
            </a:r>
            <a:r>
              <a:rPr lang="en-US" sz="1900" cap="none" dirty="0">
                <a:latin typeface="Times New Roman" panose="02020603050405020304" pitchFamily="18" charset="0"/>
                <a:cs typeface="Times New Roman" panose="02020603050405020304" pitchFamily="18" charset="0"/>
              </a:rPr>
              <a:t> u </a:t>
            </a:r>
            <a:r>
              <a:rPr lang="en-US" sz="1900" cap="none" dirty="0" err="1">
                <a:latin typeface="Times New Roman" panose="02020603050405020304" pitchFamily="18" charset="0"/>
                <a:cs typeface="Times New Roman" panose="02020603050405020304" pitchFamily="18" charset="0"/>
              </a:rPr>
              <a:t>pravilu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samo</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unutar</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perimetra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štićenja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iznimka</a:t>
            </a:r>
            <a:r>
              <a:rPr lang="en-US" sz="1900" cap="none" dirty="0">
                <a:latin typeface="Times New Roman" panose="02020603050405020304" pitchFamily="18" charset="0"/>
                <a:cs typeface="Times New Roman" panose="02020603050405020304" pitchFamily="18" charset="0"/>
              </a:rPr>
              <a:t> od </a:t>
            </a:r>
            <a:r>
              <a:rPr lang="en-US" sz="1900" cap="none" dirty="0" err="1">
                <a:latin typeface="Times New Roman" panose="02020603050405020304" pitchFamily="18" charset="0"/>
                <a:cs typeface="Times New Roman" panose="02020603050405020304" pitchFamily="18" charset="0"/>
              </a:rPr>
              <a:t>navednog</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postoji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kada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čuvar</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a:t>
            </a:r>
            <a:r>
              <a:rPr lang="en-US" sz="1900" cap="none" dirty="0">
                <a:latin typeface="Times New Roman" panose="02020603050405020304" pitchFamily="18" charset="0"/>
                <a:cs typeface="Times New Roman" panose="02020603050405020304" pitchFamily="18" charset="0"/>
              </a:rPr>
              <a:t>/</a:t>
            </a:r>
            <a:r>
              <a:rPr lang="en-US" sz="1900" cap="none" dirty="0" err="1">
                <a:latin typeface="Times New Roman" panose="02020603050405020304" pitchFamily="18" charset="0"/>
                <a:cs typeface="Times New Roman" panose="02020603050405020304" pitchFamily="18" charset="0"/>
              </a:rPr>
              <a:t>zaštitar</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specijalist</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svog</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radnog</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mjesta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uoči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izvan</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perimetra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štićenja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nekakvu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protupravnu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radnju</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onda</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smije</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reagirati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upotrebiti</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ovlast</a:t>
            </a:r>
            <a:r>
              <a:rPr lang="en-US" sz="1900" cap="none" dirty="0">
                <a:latin typeface="Times New Roman" panose="02020603050405020304" pitchFamily="18" charset="0"/>
                <a:cs typeface="Times New Roman" panose="02020603050405020304" pitchFamily="18" charset="0"/>
              </a:rPr>
              <a:t> </a:t>
            </a:r>
            <a:r>
              <a:rPr lang="en-US" sz="1900" cap="none" dirty="0" err="1">
                <a:latin typeface="Times New Roman" panose="02020603050405020304" pitchFamily="18" charset="0"/>
                <a:cs typeface="Times New Roman" panose="02020603050405020304" pitchFamily="18" charset="0"/>
              </a:rPr>
              <a:t>koja</a:t>
            </a:r>
            <a:r>
              <a:rPr lang="en-US" sz="1900" cap="none" dirty="0">
                <a:latin typeface="Times New Roman" panose="02020603050405020304" pitchFamily="18" charset="0"/>
                <a:cs typeface="Times New Roman" panose="02020603050405020304" pitchFamily="18" charset="0"/>
              </a:rPr>
              <a:t> je </a:t>
            </a:r>
            <a:r>
              <a:rPr lang="en-US" sz="1900" cap="none" dirty="0" err="1">
                <a:latin typeface="Times New Roman" panose="02020603050405020304" pitchFamily="18" charset="0"/>
                <a:cs typeface="Times New Roman" panose="02020603050405020304" pitchFamily="18" charset="0"/>
              </a:rPr>
              <a:t>potrebna</a:t>
            </a:r>
            <a:r>
              <a:rPr lang="en-US" sz="1900" cap="none" dirty="0">
                <a:latin typeface="Times New Roman" panose="02020603050405020304" pitchFamily="18" charset="0"/>
                <a:cs typeface="Times New Roman" panose="02020603050405020304" pitchFamily="18" charset="0"/>
              </a:rPr>
              <a:t>)</a:t>
            </a:r>
            <a:endParaRPr lang="hr-HR"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65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B923-C704-3B3B-5B02-6DB5ED4ACC74}"/>
              </a:ext>
            </a:extLst>
          </p:cNvPr>
          <p:cNvSpPr>
            <a:spLocks noGrp="1"/>
          </p:cNvSpPr>
          <p:nvPr>
            <p:ph type="title"/>
          </p:nvPr>
        </p:nvSpPr>
        <p:spPr/>
        <p:txBody>
          <a:bodyPr>
            <a:normAutofit/>
          </a:bodyPr>
          <a:lstStyle/>
          <a:p>
            <a:r>
              <a:rPr lang="hr-HR" sz="2400" b="1" dirty="0">
                <a:effectLst/>
                <a:latin typeface="Times New Roman" panose="02020603050405020304" pitchFamily="18" charset="0"/>
                <a:ea typeface="Calibri" panose="020F0502020204030204" pitchFamily="34" charset="0"/>
                <a:cs typeface="Times New Roman" panose="02020603050405020304" pitchFamily="18" charset="0"/>
              </a:rPr>
              <a:t>OVLASTI OSOBA KOJE OBAVLJAJU POSLOVE TJELESNE ZAŠTITE</a:t>
            </a:r>
            <a:endParaRPr lang="hr-HR"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7F8B88-0AAA-942B-B00E-8AEAEFF7876A}"/>
              </a:ext>
            </a:extLst>
          </p:cNvPr>
          <p:cNvSpPr>
            <a:spLocks noGrp="1"/>
          </p:cNvSpPr>
          <p:nvPr>
            <p:ph sz="quarter" idx="13"/>
          </p:nvPr>
        </p:nvSpPr>
        <p:spPr>
          <a:xfrm>
            <a:off x="913774" y="2005782"/>
            <a:ext cx="10363826" cy="3785418"/>
          </a:xfrm>
        </p:spPr>
        <p:txBody>
          <a:bodyPr>
            <a:normAutofit/>
          </a:bodyPr>
          <a:lstStyle/>
          <a:p>
            <a:pPr>
              <a:lnSpc>
                <a:spcPct val="107000"/>
              </a:lnSpc>
              <a:spcAft>
                <a:spcPts val="800"/>
              </a:spcAft>
            </a:pPr>
            <a:r>
              <a:rPr lang="hr-HR" sz="1800" kern="100" cap="none" dirty="0">
                <a:effectLst/>
                <a:latin typeface="Times New Roman" panose="02020603050405020304" pitchFamily="18" charset="0"/>
                <a:ea typeface="Calibri" panose="020F0502020204030204" pitchFamily="34" charset="0"/>
                <a:cs typeface="Times New Roman" panose="02020603050405020304" pitchFamily="18" charset="0"/>
              </a:rPr>
              <a:t>Ovlasti osoba kojima je izdano dopuštenje za obavljanje poslova tjelesne zaštite su:</a:t>
            </a:r>
          </a:p>
          <a:p>
            <a:pPr marL="0" indent="0">
              <a:lnSpc>
                <a:spcPct val="107000"/>
              </a:lnSpc>
              <a:spcAft>
                <a:spcPts val="800"/>
              </a:spcAft>
              <a:buNone/>
            </a:pPr>
            <a:r>
              <a:rPr lang="hr-HR" sz="1800" b="1" kern="100" dirty="0">
                <a:effectLst/>
                <a:latin typeface="Times New Roman" panose="02020603050405020304" pitchFamily="18" charset="0"/>
                <a:ea typeface="Calibri" panose="020F0502020204030204" pitchFamily="34" charset="0"/>
                <a:cs typeface="Times New Roman" panose="02020603050405020304" pitchFamily="18" charset="0"/>
              </a:rPr>
              <a:t>1. provjera identiteta osoba</a:t>
            </a:r>
          </a:p>
          <a:p>
            <a:pPr marL="0" indent="0">
              <a:lnSpc>
                <a:spcPct val="107000"/>
              </a:lnSpc>
              <a:spcAft>
                <a:spcPts val="800"/>
              </a:spcAft>
              <a:buNone/>
            </a:pPr>
            <a:r>
              <a:rPr lang="hr-HR" sz="1800" b="1" kern="100" dirty="0">
                <a:effectLst/>
                <a:latin typeface="Times New Roman" panose="02020603050405020304" pitchFamily="18" charset="0"/>
                <a:ea typeface="Calibri" panose="020F0502020204030204" pitchFamily="34" charset="0"/>
                <a:cs typeface="Times New Roman" panose="02020603050405020304" pitchFamily="18" charset="0"/>
              </a:rPr>
              <a:t>2. davanje upozorenja i naredbi</a:t>
            </a:r>
          </a:p>
          <a:p>
            <a:pPr marL="0" indent="0">
              <a:lnSpc>
                <a:spcPct val="107000"/>
              </a:lnSpc>
              <a:spcAft>
                <a:spcPts val="800"/>
              </a:spcAft>
              <a:buNone/>
            </a:pPr>
            <a:r>
              <a:rPr lang="hr-HR" sz="1800" b="1" kern="100" dirty="0">
                <a:effectLst/>
                <a:latin typeface="Times New Roman" panose="02020603050405020304" pitchFamily="18" charset="0"/>
                <a:ea typeface="Calibri" panose="020F0502020204030204" pitchFamily="34" charset="0"/>
                <a:cs typeface="Times New Roman" panose="02020603050405020304" pitchFamily="18" charset="0"/>
              </a:rPr>
              <a:t>3. privremeno ograničenje slobode kretanja</a:t>
            </a:r>
          </a:p>
          <a:p>
            <a:pPr marL="0" indent="0">
              <a:lnSpc>
                <a:spcPct val="107000"/>
              </a:lnSpc>
              <a:spcAft>
                <a:spcPts val="800"/>
              </a:spcAft>
              <a:buNone/>
            </a:pPr>
            <a:r>
              <a:rPr lang="hr-HR" sz="1800" b="1" kern="100" dirty="0">
                <a:effectLst/>
                <a:latin typeface="Times New Roman" panose="02020603050405020304" pitchFamily="18" charset="0"/>
                <a:ea typeface="Calibri" panose="020F0502020204030204" pitchFamily="34" charset="0"/>
                <a:cs typeface="Times New Roman" panose="02020603050405020304" pitchFamily="18" charset="0"/>
              </a:rPr>
              <a:t>4. pregled osoba, predmeta i prometnih sredstava</a:t>
            </a:r>
          </a:p>
          <a:p>
            <a:pPr marL="0" indent="0">
              <a:lnSpc>
                <a:spcPct val="107000"/>
              </a:lnSpc>
              <a:spcAft>
                <a:spcPts val="800"/>
              </a:spcAft>
              <a:buNone/>
            </a:pPr>
            <a:r>
              <a:rPr lang="hr-HR" sz="1800" b="1" kern="100" dirty="0">
                <a:effectLst/>
                <a:latin typeface="Times New Roman" panose="02020603050405020304" pitchFamily="18" charset="0"/>
                <a:ea typeface="Calibri" panose="020F0502020204030204" pitchFamily="34" charset="0"/>
                <a:cs typeface="Times New Roman" panose="02020603050405020304" pitchFamily="18" charset="0"/>
              </a:rPr>
              <a:t>5. osiguranje mjesta događaja</a:t>
            </a:r>
          </a:p>
          <a:p>
            <a:pPr marL="0" indent="0">
              <a:lnSpc>
                <a:spcPct val="107000"/>
              </a:lnSpc>
              <a:spcAft>
                <a:spcPts val="800"/>
              </a:spcAft>
              <a:buNone/>
            </a:pPr>
            <a:r>
              <a:rPr lang="hr-HR" sz="1800" b="1" kern="100" dirty="0">
                <a:effectLst/>
                <a:latin typeface="Times New Roman" panose="02020603050405020304" pitchFamily="18" charset="0"/>
                <a:ea typeface="Calibri" panose="020F0502020204030204" pitchFamily="34" charset="0"/>
                <a:cs typeface="Times New Roman" panose="02020603050405020304" pitchFamily="18" charset="0"/>
              </a:rPr>
              <a:t>6. uporaba sredstava prisile</a:t>
            </a:r>
          </a:p>
          <a:p>
            <a:endParaRPr lang="hr-HR" dirty="0"/>
          </a:p>
        </p:txBody>
      </p:sp>
    </p:spTree>
    <p:extLst>
      <p:ext uri="{BB962C8B-B14F-4D97-AF65-F5344CB8AC3E}">
        <p14:creationId xmlns:p14="http://schemas.microsoft.com/office/powerpoint/2010/main" val="296014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A143-CF21-0F10-B42E-18437B18E284}"/>
              </a:ext>
            </a:extLst>
          </p:cNvPr>
          <p:cNvSpPr>
            <a:spLocks noGrp="1"/>
          </p:cNvSpPr>
          <p:nvPr>
            <p:ph sz="quarter" idx="13"/>
          </p:nvPr>
        </p:nvSpPr>
        <p:spPr>
          <a:xfrm>
            <a:off x="913774" y="1209368"/>
            <a:ext cx="10363826" cy="4581831"/>
          </a:xfrm>
        </p:spPr>
        <p:txBody>
          <a:bodyPr/>
          <a:lstStyle/>
          <a:p>
            <a:r>
              <a:rPr lang="hr-HR" sz="2200" kern="100" dirty="0">
                <a:effectLst/>
                <a:latin typeface="Times New Roman" panose="02020603050405020304" pitchFamily="18" charset="0"/>
                <a:ea typeface="Calibri" panose="020F0502020204030204" pitchFamily="34" charset="0"/>
                <a:cs typeface="Times New Roman" panose="02020603050405020304" pitchFamily="18" charset="0"/>
              </a:rPr>
              <a:t>Sredstva prisile su: </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tjelesna snaga</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raspršivači dozvoljenih neškodljivih tvar</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i</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sredstva za vezivanje (lisice ili druga prikladna sredstva)</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zaštitarski pas</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vatreno oružje</a:t>
            </a:r>
          </a:p>
          <a:p>
            <a:r>
              <a:rPr lang="en-US" b="1" cap="none" dirty="0" err="1"/>
              <a:t>Zaštitari</a:t>
            </a:r>
            <a:r>
              <a:rPr lang="en-US" b="1" cap="none" dirty="0"/>
              <a:t>/</a:t>
            </a:r>
            <a:r>
              <a:rPr lang="en-US" b="1" cap="none" dirty="0" err="1"/>
              <a:t>zaštitari</a:t>
            </a:r>
            <a:r>
              <a:rPr lang="en-US" b="1" cap="none" dirty="0"/>
              <a:t> </a:t>
            </a:r>
            <a:r>
              <a:rPr lang="en-US" b="1" cap="none" dirty="0" err="1"/>
              <a:t>specijalisti</a:t>
            </a:r>
            <a:r>
              <a:rPr lang="en-US" b="1" cap="none" dirty="0"/>
              <a:t> </a:t>
            </a:r>
            <a:r>
              <a:rPr lang="en-US" cap="none" dirty="0" err="1"/>
              <a:t>mogu</a:t>
            </a:r>
            <a:r>
              <a:rPr lang="en-US" cap="none" dirty="0"/>
              <a:t> </a:t>
            </a:r>
            <a:r>
              <a:rPr lang="en-US" cap="none" dirty="0" err="1"/>
              <a:t>koristiti</a:t>
            </a:r>
            <a:r>
              <a:rPr lang="en-US" cap="none" dirty="0"/>
              <a:t> </a:t>
            </a:r>
            <a:r>
              <a:rPr lang="en-US" b="1" cap="none" dirty="0"/>
              <a:t>SVE</a:t>
            </a:r>
            <a:r>
              <a:rPr lang="en-US" cap="none" dirty="0"/>
              <a:t> </a:t>
            </a:r>
            <a:r>
              <a:rPr lang="en-US" cap="none" dirty="0" err="1"/>
              <a:t>ovlasti</a:t>
            </a:r>
            <a:r>
              <a:rPr lang="en-US" cap="none" dirty="0"/>
              <a:t>.</a:t>
            </a:r>
          </a:p>
          <a:p>
            <a:r>
              <a:rPr lang="en-US" b="1" cap="none" dirty="0" err="1"/>
              <a:t>Čuvari</a:t>
            </a:r>
            <a:r>
              <a:rPr lang="en-US" cap="none" dirty="0"/>
              <a:t> </a:t>
            </a:r>
            <a:r>
              <a:rPr lang="en-US" cap="none" dirty="0" err="1"/>
              <a:t>mogu</a:t>
            </a:r>
            <a:r>
              <a:rPr lang="en-US" cap="none" dirty="0"/>
              <a:t> </a:t>
            </a:r>
            <a:r>
              <a:rPr lang="en-US" cap="none" dirty="0" err="1"/>
              <a:t>koristit</a:t>
            </a:r>
            <a:r>
              <a:rPr lang="en-US" cap="none" dirty="0"/>
              <a:t> </a:t>
            </a:r>
            <a:r>
              <a:rPr lang="en-US" cap="none" dirty="0" err="1"/>
              <a:t>sve</a:t>
            </a:r>
            <a:r>
              <a:rPr lang="en-US" cap="none" dirty="0"/>
              <a:t> </a:t>
            </a:r>
            <a:r>
              <a:rPr lang="en-US" cap="none" dirty="0" err="1"/>
              <a:t>ovlasti</a:t>
            </a:r>
            <a:r>
              <a:rPr lang="en-US" cap="none" dirty="0"/>
              <a:t> </a:t>
            </a:r>
            <a:r>
              <a:rPr lang="en-US" b="1" cap="none" dirty="0"/>
              <a:t>OSIM UPORABE SREDSTAVA PRISILE</a:t>
            </a:r>
            <a:r>
              <a:rPr lang="en-US" cap="none" dirty="0"/>
              <a:t>.</a:t>
            </a:r>
            <a:endParaRPr lang="hr-HR" dirty="0"/>
          </a:p>
        </p:txBody>
      </p:sp>
    </p:spTree>
    <p:extLst>
      <p:ext uri="{BB962C8B-B14F-4D97-AF65-F5344CB8AC3E}">
        <p14:creationId xmlns:p14="http://schemas.microsoft.com/office/powerpoint/2010/main" val="112177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3014D2-4232-750F-6C44-1E44F1538B28}"/>
              </a:ext>
            </a:extLst>
          </p:cNvPr>
          <p:cNvSpPr>
            <a:spLocks noGrp="1"/>
          </p:cNvSpPr>
          <p:nvPr>
            <p:ph sz="quarter" idx="13"/>
          </p:nvPr>
        </p:nvSpPr>
        <p:spPr>
          <a:xfrm>
            <a:off x="913774" y="639098"/>
            <a:ext cx="10363826" cy="5152102"/>
          </a:xfrm>
        </p:spPr>
        <p:txBody>
          <a:bodyPr/>
          <a:lstStyle/>
          <a:p>
            <a:pPr marL="0" indent="0">
              <a:buNone/>
            </a:pPr>
            <a:r>
              <a:rPr lang="en-US" cap="none" dirty="0" err="1">
                <a:latin typeface="Times New Roman" panose="02020603050405020304" pitchFamily="18" charset="0"/>
                <a:cs typeface="Times New Roman" panose="02020603050405020304" pitchFamily="18" charset="0"/>
              </a:rPr>
              <a:t>Tijekom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obavljanja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poslova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tjelesne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kada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ispunjenji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zakonski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uvjeti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čuvari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zaštitari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svoje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ovlasti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mogu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primjeniti</a:t>
            </a:r>
            <a:r>
              <a:rPr lang="en-US" cap="none" dirty="0">
                <a:latin typeface="Times New Roman" panose="02020603050405020304" pitchFamily="18" charset="0"/>
                <a:cs typeface="Times New Roman" panose="02020603050405020304" pitchFamily="18" charset="0"/>
              </a:rPr>
              <a:t>:</a:t>
            </a:r>
          </a:p>
          <a:p>
            <a:pPr>
              <a:buFontTx/>
              <a:buChar char="-"/>
            </a:pPr>
            <a:r>
              <a:rPr lang="en-US" cap="none" dirty="0" err="1">
                <a:latin typeface="Times New Roman" panose="02020603050405020304" pitchFamily="18" charset="0"/>
                <a:cs typeface="Times New Roman" panose="02020603050405020304" pitchFamily="18" charset="0"/>
              </a:rPr>
              <a:t>unutar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štićenog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objekta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oko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štićene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do </a:t>
            </a:r>
            <a:r>
              <a:rPr lang="en-US" cap="none" dirty="0" err="1">
                <a:latin typeface="Times New Roman" panose="02020603050405020304" pitchFamily="18" charset="0"/>
                <a:cs typeface="Times New Roman" panose="02020603050405020304" pitchFamily="18" charset="0"/>
              </a:rPr>
              <a:t>granice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prostora</a:t>
            </a:r>
            <a:r>
              <a:rPr lang="en-US" cap="none" dirty="0">
                <a:latin typeface="Times New Roman" panose="02020603050405020304" pitchFamily="18" charset="0"/>
                <a:cs typeface="Times New Roman" panose="02020603050405020304" pitchFamily="18" charset="0"/>
              </a:rPr>
              <a:t> za </a:t>
            </a:r>
            <a:r>
              <a:rPr lang="en-US" cap="none" dirty="0" err="1">
                <a:latin typeface="Times New Roman" panose="02020603050405020304" pitchFamily="18" charset="0"/>
                <a:cs typeface="Times New Roman" panose="02020603050405020304" pitchFamily="18" charset="0"/>
              </a:rPr>
              <a:t>čije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čuvanje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zaduženi</a:t>
            </a:r>
            <a:endParaRPr lang="en-US" cap="none" dirty="0">
              <a:latin typeface="Times New Roman" panose="02020603050405020304" pitchFamily="18" charset="0"/>
              <a:cs typeface="Times New Roman" panose="02020603050405020304" pitchFamily="18" charset="0"/>
            </a:endParaRPr>
          </a:p>
          <a:p>
            <a:pPr>
              <a:buFontTx/>
              <a:buChar char="-"/>
            </a:pP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javnoj</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površini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samo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temelju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posebnog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odobrenja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izdaje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nadležna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policijska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uprava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prijedlog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jedinica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lokalne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samouprave</a:t>
            </a:r>
            <a:endParaRPr lang="en-US" cap="none" dirty="0">
              <a:latin typeface="Times New Roman" panose="02020603050405020304" pitchFamily="18" charset="0"/>
              <a:cs typeface="Times New Roman" panose="02020603050405020304" pitchFamily="18" charset="0"/>
            </a:endParaRPr>
          </a:p>
          <a:p>
            <a:pPr>
              <a:buFontTx/>
              <a:buChar char="-"/>
            </a:pP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 koji </a:t>
            </a:r>
            <a:r>
              <a:rPr lang="en-US" cap="none" dirty="0" err="1">
                <a:latin typeface="Times New Roman" panose="02020603050405020304" pitchFamily="18" charset="0"/>
                <a:cs typeface="Times New Roman" panose="02020603050405020304" pitchFamily="18" charset="0"/>
              </a:rPr>
              <a:t>obavlja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poslove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neposredne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tjelesne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samo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radi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odbijanja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istodobnog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izravno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predstojećeg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napada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usmjernog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njemu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osobama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štiti</a:t>
            </a:r>
            <a:r>
              <a:rPr lang="en-US" cap="none" dirty="0">
                <a:latin typeface="Times New Roman" panose="02020603050405020304" pitchFamily="18" charset="0"/>
                <a:cs typeface="Times New Roman" panose="02020603050405020304" pitchFamily="18" charset="0"/>
              </a:rPr>
              <a:t> </a:t>
            </a: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30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AB3E4-1550-3872-4E96-1765410E0809}"/>
              </a:ext>
            </a:extLst>
          </p:cNvPr>
          <p:cNvSpPr>
            <a:spLocks noGrp="1"/>
          </p:cNvSpPr>
          <p:nvPr>
            <p:ph sz="quarter" idx="13"/>
          </p:nvPr>
        </p:nvSpPr>
        <p:spPr>
          <a:xfrm>
            <a:off x="913774" y="668594"/>
            <a:ext cx="10363826" cy="5122605"/>
          </a:xfrm>
        </p:spPr>
        <p:txBody>
          <a:bodyPr>
            <a:normAutofit/>
          </a:bodyPr>
          <a:lstStyle/>
          <a:p>
            <a:r>
              <a:rPr lang="en-US" sz="2200" cap="none" dirty="0">
                <a:latin typeface="Times New Roman" panose="02020603050405020304" pitchFamily="18" charset="0"/>
                <a:cs typeface="Times New Roman" panose="02020603050405020304" pitchFamily="18" charset="0"/>
              </a:rPr>
              <a:t>U </a:t>
            </a:r>
            <a:r>
              <a:rPr lang="en-US" sz="2200" cap="none" dirty="0" err="1">
                <a:latin typeface="Times New Roman" panose="02020603050405020304" pitchFamily="18" charset="0"/>
                <a:cs typeface="Times New Roman" panose="02020603050405020304" pitchFamily="18" charset="0"/>
              </a:rPr>
              <a:t>neposrednoj</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primjeni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danih</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ovlasti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čuvari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zaštitari</a:t>
            </a:r>
            <a:r>
              <a:rPr lang="en-US" sz="2200" cap="none" dirty="0">
                <a:latin typeface="Times New Roman" panose="02020603050405020304" pitchFamily="18" charset="0"/>
                <a:cs typeface="Times New Roman" panose="02020603050405020304" pitchFamily="18" charset="0"/>
              </a:rPr>
              <a:t>/</a:t>
            </a:r>
            <a:r>
              <a:rPr lang="en-US" sz="2200" cap="none" dirty="0" err="1">
                <a:latin typeface="Times New Roman" panose="02020603050405020304" pitchFamily="18" charset="0"/>
                <a:cs typeface="Times New Roman" panose="02020603050405020304" pitchFamily="18" charset="0"/>
              </a:rPr>
              <a:t>zaštitari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specijalisti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nikada</a:t>
            </a:r>
            <a:r>
              <a:rPr lang="en-US" sz="2200" cap="none" dirty="0">
                <a:latin typeface="Times New Roman" panose="02020603050405020304" pitchFamily="18" charset="0"/>
                <a:cs typeface="Times New Roman" panose="02020603050405020304" pitchFamily="18" charset="0"/>
              </a:rPr>
              <a:t> ne </a:t>
            </a:r>
            <a:r>
              <a:rPr lang="en-US" sz="2200" cap="none" dirty="0" err="1">
                <a:latin typeface="Times New Roman" panose="02020603050405020304" pitchFamily="18" charset="0"/>
                <a:cs typeface="Times New Roman" panose="02020603050405020304" pitchFamily="18" charset="0"/>
              </a:rPr>
              <a:t>smiju</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gubiti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iz</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vida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temeljna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prava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slobode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čovjeka</a:t>
            </a:r>
            <a:r>
              <a:rPr lang="en-US" sz="2200" cap="none" dirty="0">
                <a:latin typeface="Times New Roman" panose="02020603050405020304" pitchFamily="18" charset="0"/>
                <a:cs typeface="Times New Roman" panose="02020603050405020304" pitchFamily="18" charset="0"/>
              </a:rPr>
              <a:t>. To </a:t>
            </a:r>
            <a:r>
              <a:rPr lang="en-US" sz="2200" cap="none" dirty="0" err="1">
                <a:latin typeface="Times New Roman" panose="02020603050405020304" pitchFamily="18" charset="0"/>
                <a:cs typeface="Times New Roman" panose="02020603050405020304" pitchFamily="18" charset="0"/>
              </a:rPr>
              <a:t>znači</a:t>
            </a:r>
            <a:r>
              <a:rPr lang="en-US" sz="2200" cap="none" dirty="0">
                <a:latin typeface="Times New Roman" panose="02020603050405020304" pitchFamily="18" charset="0"/>
                <a:cs typeface="Times New Roman" panose="02020603050405020304" pitchFamily="18" charset="0"/>
              </a:rPr>
              <a:t> da </a:t>
            </a:r>
            <a:r>
              <a:rPr lang="en-US" sz="2200" cap="none" dirty="0" err="1">
                <a:latin typeface="Times New Roman" panose="02020603050405020304" pitchFamily="18" charset="0"/>
                <a:cs typeface="Times New Roman" panose="02020603050405020304" pitchFamily="18" charset="0"/>
              </a:rPr>
              <a:t>su</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kod</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primjene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ovlasti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dužni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imati</a:t>
            </a:r>
            <a:r>
              <a:rPr lang="en-US" sz="2200" cap="none" dirty="0">
                <a:latin typeface="Times New Roman" panose="02020603050405020304" pitchFamily="18" charset="0"/>
                <a:cs typeface="Times New Roman" panose="02020603050405020304" pitchFamily="18" charset="0"/>
              </a:rPr>
              <a:t> u </a:t>
            </a:r>
            <a:r>
              <a:rPr lang="en-US" sz="2200" cap="none" dirty="0" err="1">
                <a:latin typeface="Times New Roman" panose="02020603050405020304" pitchFamily="18" charset="0"/>
                <a:cs typeface="Times New Roman" panose="02020603050405020304" pitchFamily="18" charset="0"/>
              </a:rPr>
              <a:t>vidu</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sljedeće</a:t>
            </a:r>
            <a:r>
              <a:rPr lang="en-US" sz="2200" cap="none" dirty="0">
                <a:latin typeface="Times New Roman" panose="02020603050405020304" pitchFamily="18" charset="0"/>
                <a:cs typeface="Times New Roman" panose="02020603050405020304" pitchFamily="18" charset="0"/>
              </a:rPr>
              <a:t>:</a:t>
            </a:r>
          </a:p>
          <a:p>
            <a:pPr marL="0" indent="0">
              <a:buNone/>
            </a:pPr>
            <a:endParaRPr lang="en-US" sz="2200" cap="none"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000" b="1" cap="none" dirty="0">
                <a:latin typeface="Times New Roman" panose="02020603050405020304" pitchFamily="18" charset="0"/>
                <a:cs typeface="Times New Roman" panose="02020603050405020304" pitchFamily="18" charset="0"/>
              </a:rPr>
              <a:t>ČOVJEČNOST</a:t>
            </a:r>
            <a:r>
              <a:rPr lang="en-US" sz="2000" cap="none" dirty="0">
                <a:latin typeface="Times New Roman" panose="02020603050405020304" pitchFamily="18" charset="0"/>
                <a:cs typeface="Times New Roman" panose="02020603050405020304" pitchFamily="18" charset="0"/>
              </a:rPr>
              <a:t> – u </a:t>
            </a:r>
            <a:r>
              <a:rPr lang="en-US" sz="2000" cap="none" dirty="0" err="1">
                <a:latin typeface="Times New Roman" panose="02020603050405020304" pitchFamily="18" charset="0"/>
                <a:cs typeface="Times New Roman" panose="02020603050405020304" pitchFamily="18" charset="0"/>
              </a:rPr>
              <a:t>svakom</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postupanju</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poštivati</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dostojanstvo</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čast</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i</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ugled</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svake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osobe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te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druga</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temeljna</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prava</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i</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slobode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čovjeka</a:t>
            </a:r>
            <a:r>
              <a:rPr lang="en-US" sz="2000" cap="none"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Ø"/>
            </a:pPr>
            <a:r>
              <a:rPr lang="en-US" sz="2000" b="1" cap="none" dirty="0">
                <a:latin typeface="Times New Roman" panose="02020603050405020304" pitchFamily="18" charset="0"/>
                <a:cs typeface="Times New Roman" panose="02020603050405020304" pitchFamily="18" charset="0"/>
              </a:rPr>
              <a:t> RAZMJERNOST </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primjena</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ovlasti</a:t>
            </a:r>
            <a:r>
              <a:rPr lang="en-US" sz="2000" cap="none" dirty="0">
                <a:latin typeface="Times New Roman" panose="02020603050405020304" pitchFamily="18" charset="0"/>
                <a:cs typeface="Times New Roman" panose="02020603050405020304" pitchFamily="18" charset="0"/>
              </a:rPr>
              <a:t> ne </a:t>
            </a:r>
            <a:r>
              <a:rPr lang="en-US" sz="2000" cap="none" dirty="0" err="1">
                <a:latin typeface="Times New Roman" panose="02020603050405020304" pitchFamily="18" charset="0"/>
                <a:cs typeface="Times New Roman" panose="02020603050405020304" pitchFamily="18" charset="0"/>
              </a:rPr>
              <a:t>smije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izazvati</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veće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štetne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posljedice</a:t>
            </a:r>
            <a:r>
              <a:rPr lang="en-US" sz="2000" cap="none" dirty="0">
                <a:latin typeface="Times New Roman" panose="02020603050405020304" pitchFamily="18" charset="0"/>
                <a:cs typeface="Times New Roman" panose="02020603050405020304" pitchFamily="18" charset="0"/>
              </a:rPr>
              <a:t> od oni </a:t>
            </a:r>
            <a:r>
              <a:rPr lang="en-US" sz="2000" cap="none" dirty="0" err="1">
                <a:latin typeface="Times New Roman" panose="02020603050405020304" pitchFamily="18" charset="0"/>
                <a:cs typeface="Times New Roman" panose="02020603050405020304" pitchFamily="18" charset="0"/>
              </a:rPr>
              <a:t>koje</a:t>
            </a:r>
            <a:r>
              <a:rPr lang="en-US" sz="2000" cap="none" dirty="0">
                <a:latin typeface="Times New Roman" panose="02020603050405020304" pitchFamily="18" charset="0"/>
                <a:cs typeface="Times New Roman" panose="02020603050405020304" pitchFamily="18" charset="0"/>
              </a:rPr>
              <a:t> bi </a:t>
            </a:r>
            <a:r>
              <a:rPr lang="en-US" sz="2000" cap="none" dirty="0" err="1">
                <a:latin typeface="Times New Roman" panose="02020603050405020304" pitchFamily="18" charset="0"/>
                <a:cs typeface="Times New Roman" panose="02020603050405020304" pitchFamily="18" charset="0"/>
              </a:rPr>
              <a:t>nastupile</a:t>
            </a:r>
            <a:r>
              <a:rPr lang="en-US" sz="2000" cap="none" dirty="0">
                <a:latin typeface="Times New Roman" panose="02020603050405020304" pitchFamily="18" charset="0"/>
                <a:cs typeface="Times New Roman" panose="02020603050405020304" pitchFamily="18" charset="0"/>
              </a:rPr>
              <a:t> da </a:t>
            </a:r>
            <a:r>
              <a:rPr lang="en-US" sz="2000" cap="none" dirty="0" err="1">
                <a:latin typeface="Times New Roman" panose="02020603050405020304" pitchFamily="18" charset="0"/>
                <a:cs typeface="Times New Roman" panose="02020603050405020304" pitchFamily="18" charset="0"/>
              </a:rPr>
              <a:t>čuvar</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zaštitar</a:t>
            </a:r>
            <a:r>
              <a:rPr lang="en-US" sz="2000" cap="none" dirty="0">
                <a:latin typeface="Times New Roman" panose="02020603050405020304" pitchFamily="18" charset="0"/>
                <a:cs typeface="Times New Roman" panose="02020603050405020304" pitchFamily="18" charset="0"/>
              </a:rPr>
              <a:t>/</a:t>
            </a:r>
            <a:r>
              <a:rPr lang="en-US" sz="2000" cap="none" dirty="0" err="1">
                <a:latin typeface="Times New Roman" panose="02020603050405020304" pitchFamily="18" charset="0"/>
                <a:cs typeface="Times New Roman" panose="02020603050405020304" pitchFamily="18" charset="0"/>
              </a:rPr>
              <a:t>zaštitar</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specijalist</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nije</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primjenio</a:t>
            </a:r>
            <a:r>
              <a:rPr lang="en-US" sz="2000" cap="none" dirty="0">
                <a:latin typeface="Times New Roman" panose="02020603050405020304" pitchFamily="18" charset="0"/>
                <a:cs typeface="Times New Roman" panose="02020603050405020304" pitchFamily="18" charset="0"/>
              </a:rPr>
              <a:t> </a:t>
            </a:r>
            <a:r>
              <a:rPr lang="en-US" sz="2000" cap="none" dirty="0" err="1">
                <a:latin typeface="Times New Roman" panose="02020603050405020304" pitchFamily="18" charset="0"/>
                <a:cs typeface="Times New Roman" panose="02020603050405020304" pitchFamily="18" charset="0"/>
              </a:rPr>
              <a:t>ovlasti</a:t>
            </a:r>
            <a:endParaRPr lang="hr-HR"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18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199C1-9BEB-09F5-25EB-2A34C985D3A7}"/>
              </a:ext>
            </a:extLst>
          </p:cNvPr>
          <p:cNvSpPr>
            <a:spLocks noGrp="1"/>
          </p:cNvSpPr>
          <p:nvPr>
            <p:ph sz="quarter" idx="13"/>
          </p:nvPr>
        </p:nvSpPr>
        <p:spPr>
          <a:xfrm>
            <a:off x="913774" y="580104"/>
            <a:ext cx="10363826" cy="5211096"/>
          </a:xfrm>
        </p:spPr>
        <p:txBody>
          <a:bodyPr>
            <a:normAutofit/>
          </a:bodyPr>
          <a:lstStyle/>
          <a:p>
            <a:r>
              <a:rPr lang="en-US" sz="2200" cap="none" dirty="0" err="1">
                <a:latin typeface="Times New Roman" panose="02020603050405020304" pitchFamily="18" charset="0"/>
                <a:cs typeface="Times New Roman" panose="02020603050405020304" pitchFamily="18" charset="0"/>
              </a:rPr>
              <a:t>Ukoliko</a:t>
            </a:r>
            <a:r>
              <a:rPr lang="en-US" sz="2200" cap="none" dirty="0">
                <a:latin typeface="Times New Roman" panose="02020603050405020304" pitchFamily="18" charset="0"/>
                <a:cs typeface="Times New Roman" panose="02020603050405020304" pitchFamily="18" charset="0"/>
              </a:rPr>
              <a:t> je </a:t>
            </a:r>
            <a:r>
              <a:rPr lang="en-US" sz="2200" cap="none" dirty="0" err="1">
                <a:latin typeface="Times New Roman" panose="02020603050405020304" pitchFamily="18" charset="0"/>
                <a:cs typeface="Times New Roman" panose="02020603050405020304" pitchFamily="18" charset="0"/>
              </a:rPr>
              <a:t>potrebno</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primjeniti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neku</a:t>
            </a:r>
            <a:r>
              <a:rPr lang="en-US" sz="2200" cap="none" dirty="0">
                <a:latin typeface="Times New Roman" panose="02020603050405020304" pitchFamily="18" charset="0"/>
                <a:cs typeface="Times New Roman" panose="02020603050405020304" pitchFamily="18" charset="0"/>
              </a:rPr>
              <a:t> od </a:t>
            </a:r>
            <a:r>
              <a:rPr lang="en-US" sz="2200" cap="none" dirty="0" err="1">
                <a:latin typeface="Times New Roman" panose="02020603050405020304" pitchFamily="18" charset="0"/>
                <a:cs typeface="Times New Roman" panose="02020603050405020304" pitchFamily="18" charset="0"/>
              </a:rPr>
              <a:t>ovlasti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treba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primjeniti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onu</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koja</a:t>
            </a:r>
            <a:r>
              <a:rPr lang="en-US" sz="2200" cap="none" dirty="0">
                <a:latin typeface="Times New Roman" panose="02020603050405020304" pitchFamily="18" charset="0"/>
                <a:cs typeface="Times New Roman" panose="02020603050405020304" pitchFamily="18" charset="0"/>
              </a:rPr>
              <a:t> u </a:t>
            </a:r>
            <a:r>
              <a:rPr lang="en-US" sz="2200" cap="none" dirty="0" err="1">
                <a:latin typeface="Times New Roman" panose="02020603050405020304" pitchFamily="18" charset="0"/>
                <a:cs typeface="Times New Roman" panose="02020603050405020304" pitchFamily="18" charset="0"/>
              </a:rPr>
              <a:t>najmanjoj</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mjeri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zadire</a:t>
            </a:r>
            <a:r>
              <a:rPr lang="en-US" sz="2200" cap="none" dirty="0">
                <a:latin typeface="Times New Roman" panose="02020603050405020304" pitchFamily="18" charset="0"/>
                <a:cs typeface="Times New Roman" panose="02020603050405020304" pitchFamily="18" charset="0"/>
              </a:rPr>
              <a:t> u </a:t>
            </a:r>
            <a:r>
              <a:rPr lang="en-US" sz="2200" cap="none" dirty="0" err="1">
                <a:latin typeface="Times New Roman" panose="02020603050405020304" pitchFamily="18" charset="0"/>
                <a:cs typeface="Times New Roman" panose="02020603050405020304" pitchFamily="18" charset="0"/>
              </a:rPr>
              <a:t>slobode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prava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čovjek</a:t>
            </a:r>
            <a:r>
              <a:rPr lang="en-US" sz="2200" cap="none" dirty="0">
                <a:latin typeface="Times New Roman" panose="02020603050405020304" pitchFamily="18" charset="0"/>
                <a:cs typeface="Times New Roman" panose="02020603050405020304" pitchFamily="18" charset="0"/>
              </a:rPr>
              <a:t>, a </a:t>
            </a:r>
            <a:r>
              <a:rPr lang="en-US" sz="2200" cap="none" dirty="0" err="1">
                <a:latin typeface="Times New Roman" panose="02020603050405020304" pitchFamily="18" charset="0"/>
                <a:cs typeface="Times New Roman" panose="02020603050405020304" pitchFamily="18" charset="0"/>
              </a:rPr>
              <a:t>postiže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traženu</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svrhu</a:t>
            </a:r>
            <a:r>
              <a:rPr lang="en-US" sz="2200" cap="none" dirty="0">
                <a:latin typeface="Times New Roman" panose="02020603050405020304" pitchFamily="18" charset="0"/>
                <a:cs typeface="Times New Roman" panose="02020603050405020304" pitchFamily="18" charset="0"/>
              </a:rPr>
              <a:t> – </a:t>
            </a:r>
            <a:r>
              <a:rPr lang="en-US" sz="2200" cap="none" dirty="0" err="1">
                <a:latin typeface="Times New Roman" panose="02020603050405020304" pitchFamily="18" charset="0"/>
                <a:cs typeface="Times New Roman" panose="02020603050405020304" pitchFamily="18" charset="0"/>
              </a:rPr>
              <a:t>svrha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obavljanja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poslova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tjelesne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zaštite</a:t>
            </a:r>
            <a:endParaRPr lang="en-US" sz="2200" cap="none" dirty="0">
              <a:latin typeface="Times New Roman" panose="02020603050405020304" pitchFamily="18" charset="0"/>
              <a:cs typeface="Times New Roman" panose="02020603050405020304" pitchFamily="18" charset="0"/>
            </a:endParaRPr>
          </a:p>
          <a:p>
            <a:r>
              <a:rPr lang="en-US" sz="2200" cap="none" dirty="0" err="1">
                <a:latin typeface="Times New Roman" panose="02020603050405020304" pitchFamily="18" charset="0"/>
                <a:cs typeface="Times New Roman" panose="02020603050405020304" pitchFamily="18" charset="0"/>
              </a:rPr>
              <a:t>Ovlasti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koje</a:t>
            </a:r>
            <a:r>
              <a:rPr lang="en-US" sz="2200" cap="none" dirty="0">
                <a:latin typeface="Times New Roman" panose="02020603050405020304" pitchFamily="18" charset="0"/>
                <a:cs typeface="Times New Roman" panose="02020603050405020304" pitchFamily="18" charset="0"/>
              </a:rPr>
              <a:t> u </a:t>
            </a:r>
            <a:r>
              <a:rPr lang="en-US" sz="2200" cap="none" dirty="0" err="1">
                <a:latin typeface="Times New Roman" panose="02020603050405020304" pitchFamily="18" charset="0"/>
                <a:cs typeface="Times New Roman" panose="02020603050405020304" pitchFamily="18" charset="0"/>
              </a:rPr>
              <a:t>pravilu</a:t>
            </a:r>
            <a:r>
              <a:rPr lang="en-US" sz="2200" cap="none" dirty="0">
                <a:latin typeface="Times New Roman" panose="02020603050405020304" pitchFamily="18" charset="0"/>
                <a:cs typeface="Times New Roman" panose="02020603050405020304" pitchFamily="18" charset="0"/>
              </a:rPr>
              <a:t> ne </a:t>
            </a:r>
            <a:r>
              <a:rPr lang="en-US" sz="2200" cap="none" dirty="0" err="1">
                <a:latin typeface="Times New Roman" panose="02020603050405020304" pitchFamily="18" charset="0"/>
                <a:cs typeface="Times New Roman" panose="02020603050405020304" pitchFamily="18" charset="0"/>
              </a:rPr>
              <a:t>proizvode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štetne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posljedice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na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subjekt</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su</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provjera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identiteta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osoba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davanje</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upozorenja</a:t>
            </a:r>
            <a:r>
              <a:rPr lang="en-US" sz="2200" cap="none" dirty="0">
                <a:latin typeface="Times New Roman" panose="02020603050405020304" pitchFamily="18" charset="0"/>
                <a:cs typeface="Times New Roman" panose="02020603050405020304" pitchFamily="18" charset="0"/>
              </a:rPr>
              <a:t> </a:t>
            </a:r>
            <a:r>
              <a:rPr lang="en-US" sz="2200" cap="none" dirty="0" err="1">
                <a:latin typeface="Times New Roman" panose="02020603050405020304" pitchFamily="18" charset="0"/>
                <a:cs typeface="Times New Roman" panose="02020603050405020304" pitchFamily="18" charset="0"/>
              </a:rPr>
              <a:t>i</a:t>
            </a:r>
            <a:r>
              <a:rPr lang="en-US" sz="2200" cap="none" dirty="0">
                <a:latin typeface="Times New Roman" panose="02020603050405020304" pitchFamily="18" charset="0"/>
                <a:cs typeface="Times New Roman" panose="02020603050405020304" pitchFamily="18" charset="0"/>
              </a:rPr>
              <a:t> </a:t>
            </a:r>
            <a:r>
              <a:rPr lang="hr-HR" sz="2200" cap="none" dirty="0">
                <a:latin typeface="Times New Roman" panose="02020603050405020304" pitchFamily="18" charset="0"/>
                <a:cs typeface="Times New Roman" panose="02020603050405020304" pitchFamily="18" charset="0"/>
              </a:rPr>
              <a:t>naredbi</a:t>
            </a:r>
          </a:p>
        </p:txBody>
      </p:sp>
    </p:spTree>
    <p:extLst>
      <p:ext uri="{BB962C8B-B14F-4D97-AF65-F5344CB8AC3E}">
        <p14:creationId xmlns:p14="http://schemas.microsoft.com/office/powerpoint/2010/main" val="21265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73F0-BA08-9F7D-3E49-D23498442D9B}"/>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OSNOVE POZNAVANJA ODREDBI ZAKONA O PRIVATNOJ ZAŠTITI I OVLASTI OSOBA KOJE OBAVLJAJU POSLOVE PRIVATNE ZAŠTITE</a:t>
            </a:r>
            <a:endParaRPr lang="hr-HR"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68269D-05D7-EA03-07F2-EEEB41D227CA}"/>
              </a:ext>
            </a:extLst>
          </p:cNvPr>
          <p:cNvSpPr>
            <a:spLocks noGrp="1"/>
          </p:cNvSpPr>
          <p:nvPr>
            <p:ph sz="quarter" idx="13"/>
          </p:nvPr>
        </p:nvSpPr>
        <p:spPr/>
        <p:txBody>
          <a:bodyPr>
            <a:normAutofit/>
          </a:bodyPr>
          <a:lstStyle/>
          <a:p>
            <a:r>
              <a:rPr lang="en-US" sz="2800" b="1" cap="none" dirty="0" err="1">
                <a:latin typeface="Times New Roman" panose="02020603050405020304" pitchFamily="18" charset="0"/>
                <a:cs typeface="Times New Roman" panose="02020603050405020304" pitchFamily="18" charset="0"/>
              </a:rPr>
              <a:t>Što</a:t>
            </a:r>
            <a:r>
              <a:rPr lang="en-US" sz="2800" b="1" cap="none" dirty="0">
                <a:latin typeface="Times New Roman" panose="02020603050405020304" pitchFamily="18" charset="0"/>
                <a:cs typeface="Times New Roman" panose="02020603050405020304" pitchFamily="18" charset="0"/>
              </a:rPr>
              <a:t> je </a:t>
            </a:r>
            <a:r>
              <a:rPr lang="en-US" sz="2800" b="1" cap="none" dirty="0" err="1">
                <a:latin typeface="Times New Roman" panose="02020603050405020304" pitchFamily="18" charset="0"/>
                <a:cs typeface="Times New Roman" panose="02020603050405020304" pitchFamily="18" charset="0"/>
              </a:rPr>
              <a:t>djelatnost</a:t>
            </a:r>
            <a:r>
              <a:rPr lang="en-US" sz="2800" b="1" cap="none" dirty="0">
                <a:latin typeface="Times New Roman" panose="02020603050405020304" pitchFamily="18" charset="0"/>
                <a:cs typeface="Times New Roman" panose="02020603050405020304" pitchFamily="18" charset="0"/>
              </a:rPr>
              <a:t> private </a:t>
            </a:r>
            <a:r>
              <a:rPr lang="en-US" sz="2800" b="1" cap="none" dirty="0" err="1">
                <a:latin typeface="Times New Roman" panose="02020603050405020304" pitchFamily="18" charset="0"/>
                <a:cs typeface="Times New Roman" panose="02020603050405020304" pitchFamily="18" charset="0"/>
              </a:rPr>
              <a:t>zaštite</a:t>
            </a:r>
            <a:r>
              <a:rPr lang="en-US" sz="2800" b="1" cap="none" dirty="0">
                <a:latin typeface="Times New Roman" panose="02020603050405020304" pitchFamily="18" charset="0"/>
                <a:cs typeface="Times New Roman" panose="02020603050405020304" pitchFamily="18" charset="0"/>
              </a:rPr>
              <a:t>?</a:t>
            </a:r>
          </a:p>
          <a:p>
            <a:pPr marL="0" indent="0" algn="just">
              <a:buNone/>
            </a:pPr>
            <a:r>
              <a:rPr lang="en-US" sz="2600" cap="none" dirty="0" err="1">
                <a:latin typeface="Times New Roman" panose="02020603050405020304" pitchFamily="18" charset="0"/>
                <a:cs typeface="Times New Roman" panose="02020603050405020304" pitchFamily="18" charset="0"/>
              </a:rPr>
              <a:t>Djelatnost</a:t>
            </a:r>
            <a:r>
              <a:rPr lang="en-US" sz="2600" cap="none" dirty="0">
                <a:latin typeface="Times New Roman" panose="02020603050405020304" pitchFamily="18" charset="0"/>
                <a:cs typeface="Times New Roman" panose="02020603050405020304" pitchFamily="18" charset="0"/>
              </a:rPr>
              <a:t> private </a:t>
            </a:r>
            <a:r>
              <a:rPr lang="en-US" sz="2600" cap="none" dirty="0" err="1">
                <a:latin typeface="Times New Roman" panose="02020603050405020304" pitchFamily="18" charset="0"/>
                <a:cs typeface="Times New Roman" panose="02020603050405020304" pitchFamily="18" charset="0"/>
              </a:rPr>
              <a:t>zaštite</a:t>
            </a:r>
            <a:r>
              <a:rPr lang="en-US" sz="2600" cap="none" dirty="0">
                <a:latin typeface="Times New Roman" panose="02020603050405020304" pitchFamily="18" charset="0"/>
                <a:cs typeface="Times New Roman" panose="02020603050405020304" pitchFamily="18" charset="0"/>
              </a:rPr>
              <a:t> je </a:t>
            </a:r>
            <a:r>
              <a:rPr lang="en-US" sz="2600" cap="none" dirty="0" err="1">
                <a:latin typeface="Times New Roman" panose="02020603050405020304" pitchFamily="18" charset="0"/>
                <a:cs typeface="Times New Roman" panose="02020603050405020304" pitchFamily="18" charset="0"/>
              </a:rPr>
              <a:t>djelatnost</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zaštite</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osoba</a:t>
            </a:r>
            <a:r>
              <a:rPr lang="en-US" sz="2600" cap="none" dirty="0">
                <a:latin typeface="Times New Roman" panose="02020603050405020304" pitchFamily="18" charset="0"/>
                <a:cs typeface="Times New Roman" panose="02020603050405020304" pitchFamily="18" charset="0"/>
              </a:rPr>
              <a:t> i </a:t>
            </a:r>
            <a:r>
              <a:rPr lang="en-US" sz="2600" cap="none" dirty="0" err="1">
                <a:latin typeface="Times New Roman" panose="02020603050405020304" pitchFamily="18" charset="0"/>
                <a:cs typeface="Times New Roman" panose="02020603050405020304" pitchFamily="18" charset="0"/>
              </a:rPr>
              <a:t>imovine</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koju</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osiguravaju</a:t>
            </a:r>
            <a:r>
              <a:rPr lang="en-US" sz="2600" cap="none" dirty="0">
                <a:latin typeface="Times New Roman" panose="02020603050405020304" pitchFamily="18" charset="0"/>
                <a:cs typeface="Times New Roman" panose="02020603050405020304" pitchFamily="18" charset="0"/>
              </a:rPr>
              <a:t> private </a:t>
            </a:r>
            <a:r>
              <a:rPr lang="en-US" sz="2600" cap="none" dirty="0" err="1">
                <a:latin typeface="Times New Roman" panose="02020603050405020304" pitchFamily="18" charset="0"/>
                <a:cs typeface="Times New Roman" panose="02020603050405020304" pitchFamily="18" charset="0"/>
              </a:rPr>
              <a:t>zaštitarske</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tvrtke</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na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temelju</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odobrenja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Ministarstva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unutarnjih</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poslova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djelatnost</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koja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obuhvaća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ona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područja</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koje</a:t>
            </a:r>
            <a:r>
              <a:rPr lang="en-US" sz="2600" cap="none" dirty="0">
                <a:latin typeface="Times New Roman" panose="02020603050405020304" pitchFamily="18" charset="0"/>
                <a:cs typeface="Times New Roman" panose="02020603050405020304" pitchFamily="18" charset="0"/>
              </a:rPr>
              <a:t> ne </a:t>
            </a:r>
            <a:r>
              <a:rPr lang="en-US" sz="2600" cap="none" dirty="0" err="1">
                <a:latin typeface="Times New Roman" panose="02020603050405020304" pitchFamily="18" charset="0"/>
                <a:cs typeface="Times New Roman" panose="02020603050405020304" pitchFamily="18" charset="0"/>
              </a:rPr>
              <a:t>osigurava</a:t>
            </a:r>
            <a:r>
              <a:rPr lang="en-US" sz="2600" cap="none" dirty="0">
                <a:latin typeface="Times New Roman" panose="02020603050405020304" pitchFamily="18" charset="0"/>
                <a:cs typeface="Times New Roman" panose="02020603050405020304" pitchFamily="18" charset="0"/>
              </a:rPr>
              <a:t> MUP </a:t>
            </a:r>
            <a:r>
              <a:rPr lang="en-US" sz="2600" cap="none" dirty="0" err="1">
                <a:latin typeface="Times New Roman" panose="02020603050405020304" pitchFamily="18" charset="0"/>
                <a:cs typeface="Times New Roman" panose="02020603050405020304" pitchFamily="18" charset="0"/>
              </a:rPr>
              <a:t>ili</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služi</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kao</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dopuna</a:t>
            </a:r>
            <a:r>
              <a:rPr lang="en-US" sz="2600" cap="none" dirty="0">
                <a:latin typeface="Times New Roman" panose="02020603050405020304" pitchFamily="18" charset="0"/>
                <a:cs typeface="Times New Roman" panose="02020603050405020304" pitchFamily="18" charset="0"/>
              </a:rPr>
              <a:t> u </a:t>
            </a:r>
            <a:r>
              <a:rPr lang="en-US" sz="2600" cap="none" dirty="0" err="1">
                <a:latin typeface="Times New Roman" panose="02020603050405020304" pitchFamily="18" charset="0"/>
                <a:cs typeface="Times New Roman" panose="02020603050405020304" pitchFamily="18" charset="0"/>
              </a:rPr>
              <a:t>obavljanju</a:t>
            </a:r>
            <a:r>
              <a:rPr lang="en-US" sz="2600" cap="none" dirty="0">
                <a:latin typeface="Times New Roman" panose="02020603050405020304" pitchFamily="18" charset="0"/>
                <a:cs typeface="Times New Roman" panose="02020603050405020304" pitchFamily="18" charset="0"/>
              </a:rPr>
              <a:t> </a:t>
            </a:r>
            <a:r>
              <a:rPr lang="en-US" sz="2600" cap="none" dirty="0" err="1">
                <a:latin typeface="Times New Roman" panose="02020603050405020304" pitchFamily="18" charset="0"/>
                <a:cs typeface="Times New Roman" panose="02020603050405020304" pitchFamily="18" charset="0"/>
              </a:rPr>
              <a:t>poslova</a:t>
            </a:r>
            <a:r>
              <a:rPr lang="en-US" sz="2600" cap="none" dirty="0">
                <a:latin typeface="Times New Roman" panose="02020603050405020304" pitchFamily="18" charset="0"/>
                <a:cs typeface="Times New Roman" panose="02020603050405020304" pitchFamily="18" charset="0"/>
              </a:rPr>
              <a:t> MUP-a</a:t>
            </a:r>
          </a:p>
        </p:txBody>
      </p:sp>
    </p:spTree>
    <p:extLst>
      <p:ext uri="{BB962C8B-B14F-4D97-AF65-F5344CB8AC3E}">
        <p14:creationId xmlns:p14="http://schemas.microsoft.com/office/powerpoint/2010/main" val="25029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42BB-C7F8-F357-1243-5E742F031E8C}"/>
              </a:ext>
            </a:extLst>
          </p:cNvPr>
          <p:cNvSpPr>
            <a:spLocks noGrp="1"/>
          </p:cNvSpPr>
          <p:nvPr>
            <p:ph type="title"/>
          </p:nvPr>
        </p:nvSpPr>
        <p:spPr>
          <a:xfrm>
            <a:off x="913775" y="618517"/>
            <a:ext cx="10364451" cy="984141"/>
          </a:xfrm>
        </p:spPr>
        <p:txBody>
          <a:bodyPr>
            <a:noAutofit/>
          </a:bodyPr>
          <a:lstStyle/>
          <a:p>
            <a:r>
              <a:rPr lang="en-US" sz="3200" b="1" dirty="0" err="1">
                <a:latin typeface="Times New Roman" panose="02020603050405020304" pitchFamily="18" charset="0"/>
                <a:cs typeface="Times New Roman" panose="02020603050405020304" pitchFamily="18" charset="0"/>
              </a:rPr>
              <a:t>Provjera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identiteta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osoba</a:t>
            </a:r>
            <a:r>
              <a:rPr lang="en-US" sz="3200" b="1" dirty="0">
                <a:latin typeface="Times New Roman" panose="02020603050405020304" pitchFamily="18" charset="0"/>
                <a:cs typeface="Times New Roman" panose="02020603050405020304" pitchFamily="18" charset="0"/>
              </a:rPr>
              <a:t> </a:t>
            </a:r>
            <a:endParaRPr lang="hr-HR"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7499CFE-A8C4-8306-CFA4-3FC1CA15AC35}"/>
              </a:ext>
            </a:extLst>
          </p:cNvPr>
          <p:cNvSpPr>
            <a:spLocks noGrp="1"/>
          </p:cNvSpPr>
          <p:nvPr>
            <p:ph sz="quarter" idx="13"/>
          </p:nvPr>
        </p:nvSpPr>
        <p:spPr>
          <a:xfrm>
            <a:off x="913774" y="1602658"/>
            <a:ext cx="10363826" cy="4188541"/>
          </a:xfrm>
        </p:spPr>
        <p:txBody>
          <a:bodyPr>
            <a:normAutofit fontScale="92500" lnSpcReduction="10000"/>
          </a:bodyPr>
          <a:lstStyle/>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jedna</a:t>
            </a:r>
            <a:r>
              <a:rPr lang="en-US" cap="none" dirty="0">
                <a:latin typeface="Times New Roman" panose="02020603050405020304" pitchFamily="18" charset="0"/>
                <a:cs typeface="Times New Roman" panose="02020603050405020304" pitchFamily="18" charset="0"/>
              </a:rPr>
              <a:t> od </a:t>
            </a:r>
            <a:r>
              <a:rPr lang="en-US" cap="none" dirty="0" err="1">
                <a:latin typeface="Times New Roman" panose="02020603050405020304" pitchFamily="18" charset="0"/>
                <a:cs typeface="Times New Roman" panose="02020603050405020304" pitchFamily="18" charset="0"/>
              </a:rPr>
              <a:t>osnovnih</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zadaća</a:t>
            </a:r>
            <a:r>
              <a:rPr lang="en-US" cap="none" dirty="0">
                <a:latin typeface="Times New Roman" panose="02020603050405020304" pitchFamily="18" charset="0"/>
                <a:cs typeface="Times New Roman" panose="02020603050405020304" pitchFamily="18" charset="0"/>
              </a:rPr>
              <a:t> u </a:t>
            </a:r>
            <a:r>
              <a:rPr lang="en-US" cap="none" dirty="0" err="1">
                <a:latin typeface="Times New Roman" panose="02020603050405020304" pitchFamily="18" charset="0"/>
                <a:cs typeface="Times New Roman" panose="02020603050405020304" pitchFamily="18" charset="0"/>
              </a:rPr>
              <a:t>svakodnevnom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radu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čuvara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zaštitara</a:t>
            </a:r>
            <a:r>
              <a:rPr lang="en-US" cap="none" dirty="0">
                <a:latin typeface="Times New Roman" panose="02020603050405020304" pitchFamily="18" charset="0"/>
                <a:cs typeface="Times New Roman" panose="02020603050405020304" pitchFamily="18" charset="0"/>
              </a:rPr>
              <a:t>/</a:t>
            </a:r>
            <a:r>
              <a:rPr lang="en-US" cap="none" dirty="0" err="1">
                <a:latin typeface="Times New Roman" panose="02020603050405020304" pitchFamily="18" charset="0"/>
                <a:cs typeface="Times New Roman" panose="02020603050405020304" pitchFamily="18" charset="0"/>
              </a:rPr>
              <a:t>zaštitara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specijalista</a:t>
            </a:r>
            <a:endParaRPr lang="en-US" cap="none" dirty="0">
              <a:latin typeface="Times New Roman" panose="02020603050405020304" pitchFamily="18" charset="0"/>
              <a:cs typeface="Times New Roman" panose="02020603050405020304" pitchFamily="18" charset="0"/>
            </a:endParaRPr>
          </a:p>
          <a:p>
            <a:pPr marL="0" indent="0">
              <a:buNone/>
            </a:pPr>
            <a:r>
              <a:rPr lang="hr-HR" cap="none" dirty="0">
                <a:latin typeface="Times New Roman" panose="02020603050405020304" pitchFamily="18" charset="0"/>
                <a:cs typeface="Times New Roman" panose="02020603050405020304" pitchFamily="18" charset="0"/>
              </a:rPr>
              <a:t>Čuvar, zaštitar i zaštitar specijalist prilikom obavljanja poslova tjelesne zaštite mogu provjeriti identitet osobe:</a:t>
            </a:r>
          </a:p>
          <a:p>
            <a:pPr marL="0" indent="0">
              <a:buNone/>
            </a:pPr>
            <a:r>
              <a:rPr lang="en-US"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1. prilikom boravka u štićenom objektu ili prostoru, ulaska u štićeni objekt ili prostor i izlaska iz štićenog objekta ili prostora te unutar perimetra javne i druge štićene površine</a:t>
            </a:r>
          </a:p>
          <a:p>
            <a:pPr marL="0" indent="0">
              <a:buNone/>
            </a:pPr>
            <a:r>
              <a:rPr lang="en-US"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2. koja se zatekne u prijevoznom sredstvu koje ulazi u štićeni objekt ili prostor ili izlazi iz štićenog objekta ili prostora te javne i druge štićene površine</a:t>
            </a:r>
          </a:p>
          <a:p>
            <a:pPr marL="0" indent="0">
              <a:buNone/>
            </a:pPr>
            <a:r>
              <a:rPr lang="en-US"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3. koja se zatekne na prostoru na kojem je privremeno ograničena sloboda kretanja</a:t>
            </a:r>
          </a:p>
          <a:p>
            <a:pPr marL="0" indent="0">
              <a:buNone/>
            </a:pPr>
            <a:r>
              <a:rPr lang="en-US"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4. koja se zatekne u izvršenju kaznenog djela ili prekršaja</a:t>
            </a:r>
          </a:p>
          <a:p>
            <a:pPr marL="0" indent="0">
              <a:buNone/>
            </a:pPr>
            <a:r>
              <a:rPr lang="en-US" cap="none" dirty="0">
                <a:latin typeface="Times New Roman" panose="02020603050405020304" pitchFamily="18" charset="0"/>
                <a:cs typeface="Times New Roman" panose="02020603050405020304" pitchFamily="18" charset="0"/>
              </a:rPr>
              <a:t>   </a:t>
            </a:r>
            <a:r>
              <a:rPr lang="hr-HR" cap="none" dirty="0">
                <a:latin typeface="Times New Roman" panose="02020603050405020304" pitchFamily="18" charset="0"/>
                <a:cs typeface="Times New Roman" panose="02020603050405020304" pitchFamily="18" charset="0"/>
              </a:rPr>
              <a:t>5. po zapovijedi policijskog službenika.</a:t>
            </a:r>
          </a:p>
          <a:p>
            <a:pPr>
              <a:buFont typeface="Wingdings" panose="05000000000000000000" pitchFamily="2" charset="2"/>
              <a:buChar char="Ø"/>
            </a:pP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31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49697-D215-8B4B-6870-A60FA2B92476}"/>
              </a:ext>
            </a:extLst>
          </p:cNvPr>
          <p:cNvSpPr>
            <a:spLocks noGrp="1"/>
          </p:cNvSpPr>
          <p:nvPr>
            <p:ph sz="quarter" idx="13"/>
          </p:nvPr>
        </p:nvSpPr>
        <p:spPr>
          <a:xfrm>
            <a:off x="913774" y="717754"/>
            <a:ext cx="10363826" cy="5073445"/>
          </a:xfrm>
        </p:spPr>
        <p:txBody>
          <a:bodyPr>
            <a:normAutofit/>
          </a:bodyPr>
          <a:lstStyle/>
          <a:p>
            <a:r>
              <a:rPr lang="hr-HR" cap="none" dirty="0">
                <a:latin typeface="Times New Roman" panose="02020603050405020304" pitchFamily="18" charset="0"/>
                <a:cs typeface="Times New Roman" panose="02020603050405020304" pitchFamily="18" charset="0"/>
              </a:rPr>
              <a:t>Provjera identiteta osobe provodi se uvidom u njezinu </a:t>
            </a:r>
            <a:r>
              <a:rPr lang="hr-HR" b="1" i="1" cap="none" dirty="0">
                <a:latin typeface="Times New Roman" panose="02020603050405020304" pitchFamily="18" charset="0"/>
                <a:cs typeface="Times New Roman" panose="02020603050405020304" pitchFamily="18" charset="0"/>
              </a:rPr>
              <a:t>osobnu iskaznicu ili uvidom u drugu javnu ispravu s fotografijom</a:t>
            </a:r>
            <a:r>
              <a:rPr lang="en-US" b="1" i="1" cap="none" dirty="0">
                <a:latin typeface="Times New Roman" panose="02020603050405020304" pitchFamily="18" charset="0"/>
                <a:cs typeface="Times New Roman" panose="02020603050405020304" pitchFamily="18" charset="0"/>
              </a:rPr>
              <a:t>.</a:t>
            </a:r>
            <a:endParaRPr lang="hr-HR" b="1" i="1" cap="none" dirty="0">
              <a:latin typeface="Times New Roman" panose="02020603050405020304" pitchFamily="18" charset="0"/>
              <a:cs typeface="Times New Roman" panose="02020603050405020304" pitchFamily="18" charset="0"/>
            </a:endParaRPr>
          </a:p>
        </p:txBody>
      </p:sp>
      <p:pic>
        <p:nvPicPr>
          <p:cNvPr id="4" name="Slika 3">
            <a:extLst>
              <a:ext uri="{FF2B5EF4-FFF2-40B4-BE49-F238E27FC236}">
                <a16:creationId xmlns:a16="http://schemas.microsoft.com/office/drawing/2014/main" id="{867B9638-9CB7-49B1-AE60-0553FDB22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5" y="1956816"/>
            <a:ext cx="6629401" cy="4572000"/>
          </a:xfrm>
          <a:prstGeom prst="rect">
            <a:avLst/>
          </a:prstGeom>
        </p:spPr>
      </p:pic>
      <p:pic>
        <p:nvPicPr>
          <p:cNvPr id="8" name="Slika 7">
            <a:extLst>
              <a:ext uri="{FF2B5EF4-FFF2-40B4-BE49-F238E27FC236}">
                <a16:creationId xmlns:a16="http://schemas.microsoft.com/office/drawing/2014/main" id="{7BEB6024-C04F-146C-6187-B84FA0F4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152" y="2013966"/>
            <a:ext cx="3175000" cy="4457700"/>
          </a:xfrm>
          <a:prstGeom prst="rect">
            <a:avLst/>
          </a:prstGeom>
        </p:spPr>
      </p:pic>
    </p:spTree>
    <p:extLst>
      <p:ext uri="{BB962C8B-B14F-4D97-AF65-F5344CB8AC3E}">
        <p14:creationId xmlns:p14="http://schemas.microsoft.com/office/powerpoint/2010/main" val="16085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D2673DAB-A32B-4561-A875-FF7D7FB829F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78608" y="1500259"/>
            <a:ext cx="6438091" cy="4080630"/>
          </a:xfrm>
        </p:spPr>
      </p:pic>
    </p:spTree>
    <p:extLst>
      <p:ext uri="{BB962C8B-B14F-4D97-AF65-F5344CB8AC3E}">
        <p14:creationId xmlns:p14="http://schemas.microsoft.com/office/powerpoint/2010/main" val="4806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F29D6F-F425-B23B-6885-2D0468C8AA17}"/>
              </a:ext>
            </a:extLst>
          </p:cNvPr>
          <p:cNvSpPr>
            <a:spLocks noGrp="1"/>
          </p:cNvSpPr>
          <p:nvPr>
            <p:ph sz="quarter" idx="13"/>
          </p:nvPr>
        </p:nvSpPr>
        <p:spPr>
          <a:xfrm>
            <a:off x="913774" y="835742"/>
            <a:ext cx="10363826" cy="4955457"/>
          </a:xfrm>
        </p:spPr>
        <p:txBody>
          <a:bodyPr>
            <a:normAutofit/>
          </a:bodyPr>
          <a:lstStyle/>
          <a:p>
            <a:pPr marL="0" indent="0">
              <a:buNone/>
            </a:pPr>
            <a:endParaRPr lang="en-US" cap="none" dirty="0">
              <a:latin typeface="Times New Roman" panose="02020603050405020304" pitchFamily="18" charset="0"/>
              <a:cs typeface="Times New Roman" panose="02020603050405020304" pitchFamily="18" charset="0"/>
            </a:endParaRPr>
          </a:p>
          <a:p>
            <a:pPr marL="0" indent="0">
              <a:buNone/>
            </a:pPr>
            <a:r>
              <a:rPr lang="en-US" cap="none" dirty="0" err="1">
                <a:latin typeface="Times New Roman" panose="02020603050405020304" pitchFamily="18" charset="0"/>
                <a:cs typeface="Times New Roman" panose="02020603050405020304" pitchFamily="18" charset="0"/>
              </a:rPr>
              <a:t>Čuvar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a:t>
            </a: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specijalist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ovu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ovlast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primjenjuje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tako</a:t>
            </a:r>
            <a:r>
              <a:rPr lang="en-US" cap="none" dirty="0">
                <a:latin typeface="Times New Roman" panose="02020603050405020304" pitchFamily="18" charset="0"/>
                <a:cs typeface="Times New Roman" panose="02020603050405020304" pitchFamily="18" charset="0"/>
              </a:rPr>
              <a:t> da se </a:t>
            </a:r>
            <a:r>
              <a:rPr lang="en-US" b="1" i="1" cap="none" dirty="0" err="1">
                <a:latin typeface="Times New Roman" panose="02020603050405020304" pitchFamily="18" charset="0"/>
                <a:cs typeface="Times New Roman" panose="02020603050405020304" pitchFamily="18" charset="0"/>
              </a:rPr>
              <a:t>usmeno</a:t>
            </a:r>
            <a:r>
              <a:rPr lang="en-US" b="1" i="1"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obrati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čiji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identitet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treba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provjeriti</a:t>
            </a:r>
            <a:r>
              <a:rPr lang="en-US" cap="none" dirty="0">
                <a:latin typeface="Times New Roman" panose="02020603050405020304" pitchFamily="18" charset="0"/>
                <a:cs typeface="Times New Roman" panose="02020603050405020304" pitchFamily="18" charset="0"/>
              </a:rPr>
              <a:t>:</a:t>
            </a:r>
          </a:p>
          <a:p>
            <a:pPr lvl="2">
              <a:buFont typeface="Wingdings" panose="05000000000000000000" pitchFamily="2" charset="2"/>
              <a:buChar char="Ø"/>
            </a:pPr>
            <a:r>
              <a:rPr lang="en-US" sz="1800" b="1" i="1" cap="none" dirty="0" err="1">
                <a:latin typeface="Times New Roman" panose="02020603050405020304" pitchFamily="18" charset="0"/>
                <a:cs typeface="Times New Roman" panose="02020603050405020304" pitchFamily="18" charset="0"/>
              </a:rPr>
              <a:t>osobu</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upoznaje</a:t>
            </a:r>
            <a:r>
              <a:rPr lang="en-US" sz="1800" b="1" i="1" cap="none" dirty="0">
                <a:latin typeface="Times New Roman" panose="02020603050405020304" pitchFamily="18" charset="0"/>
                <a:cs typeface="Times New Roman" panose="02020603050405020304" pitchFamily="18" charset="0"/>
              </a:rPr>
              <a:t> s </a:t>
            </a:r>
            <a:r>
              <a:rPr lang="en-US" sz="1800" b="1" i="1" cap="none" dirty="0" err="1">
                <a:latin typeface="Times New Roman" panose="02020603050405020304" pitchFamily="18" charset="0"/>
                <a:cs typeface="Times New Roman" panose="02020603050405020304" pitchFamily="18" charset="0"/>
              </a:rPr>
              <a:t>razlogom</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provjere</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identiteta</a:t>
            </a:r>
            <a:endParaRPr lang="en-US" sz="1800" b="1" i="1" cap="none"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1800" b="1" i="1" cap="none" dirty="0" err="1">
                <a:latin typeface="Times New Roman" panose="02020603050405020304" pitchFamily="18" charset="0"/>
                <a:cs typeface="Times New Roman" panose="02020603050405020304" pitchFamily="18" charset="0"/>
              </a:rPr>
              <a:t>traži</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na</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uvid</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osobnu</a:t>
            </a:r>
            <a:r>
              <a:rPr lang="en-US" sz="1800" b="1" i="1" cap="none" dirty="0">
                <a:latin typeface="Times New Roman" panose="02020603050405020304" pitchFamily="18" charset="0"/>
                <a:cs typeface="Times New Roman" panose="02020603050405020304" pitchFamily="18" charset="0"/>
              </a:rPr>
              <a:t> </a:t>
            </a:r>
            <a:r>
              <a:rPr lang="en-US" sz="1800" b="1" i="1" cap="none" dirty="0" err="1">
                <a:latin typeface="Times New Roman" panose="02020603050405020304" pitchFamily="18" charset="0"/>
                <a:cs typeface="Times New Roman" panose="02020603050405020304" pitchFamily="18" charset="0"/>
              </a:rPr>
              <a:t>iskaznicu</a:t>
            </a:r>
            <a:endParaRPr lang="en-US" sz="1800" b="1" i="1" cap="none" dirty="0">
              <a:latin typeface="Times New Roman" panose="02020603050405020304" pitchFamily="18" charset="0"/>
              <a:cs typeface="Times New Roman" panose="02020603050405020304" pitchFamily="18" charset="0"/>
            </a:endParaRPr>
          </a:p>
          <a:p>
            <a:r>
              <a:rPr lang="en-US" cap="none" dirty="0">
                <a:latin typeface="Times New Roman" panose="02020603050405020304" pitchFamily="18" charset="0"/>
                <a:cs typeface="Times New Roman" panose="02020603050405020304" pitchFamily="18" charset="0"/>
              </a:rPr>
              <a:t>U </a:t>
            </a:r>
            <a:r>
              <a:rPr lang="en-US" cap="none" dirty="0" err="1">
                <a:latin typeface="Times New Roman" panose="02020603050405020304" pitchFamily="18" charset="0"/>
                <a:cs typeface="Times New Roman" panose="02020603050405020304" pitchFamily="18" charset="0"/>
              </a:rPr>
              <a:t>situaciji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kada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konkretna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kod</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sebe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nema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iskaznice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čuvar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a:t>
            </a: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specijalist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traži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uvid</a:t>
            </a:r>
            <a:r>
              <a:rPr lang="en-US" cap="none" dirty="0">
                <a:latin typeface="Times New Roman" panose="02020603050405020304" pitchFamily="18" charset="0"/>
                <a:cs typeface="Times New Roman" panose="02020603050405020304" pitchFamily="18" charset="0"/>
              </a:rPr>
              <a:t>:</a:t>
            </a:r>
          </a:p>
          <a:p>
            <a:pPr lvl="2">
              <a:buFont typeface="Wingdings" panose="05000000000000000000" pitchFamily="2" charset="2"/>
              <a:buChar char="Ø"/>
            </a:pPr>
            <a:r>
              <a:rPr lang="en-US" sz="20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putnu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ispravu</a:t>
            </a:r>
            <a:endParaRPr lang="en-US" sz="1800" cap="none"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vozačku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dozvolu</a:t>
            </a:r>
            <a:r>
              <a:rPr lang="en-US" sz="1800" cap="none" dirty="0">
                <a:latin typeface="Times New Roman" panose="02020603050405020304" pitchFamily="18" charset="0"/>
                <a:cs typeface="Times New Roman" panose="02020603050405020304" pitchFamily="18" charset="0"/>
              </a:rPr>
              <a:t> </a:t>
            </a:r>
          </a:p>
          <a:p>
            <a:pPr lvl="2">
              <a:buFont typeface="Wingdings" panose="05000000000000000000" pitchFamily="2" charset="2"/>
              <a:buChar char="Ø"/>
            </a:pP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ili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drugu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javnu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ispravu</a:t>
            </a:r>
            <a:r>
              <a:rPr lang="en-US" sz="1800" cap="none" dirty="0">
                <a:latin typeface="Times New Roman" panose="02020603050405020304" pitchFamily="18" charset="0"/>
                <a:cs typeface="Times New Roman" panose="02020603050405020304" pitchFamily="18" charset="0"/>
              </a:rPr>
              <a:t> s </a:t>
            </a:r>
            <a:r>
              <a:rPr lang="en-US" sz="1800" cap="none" dirty="0" err="1">
                <a:latin typeface="Times New Roman" panose="02020603050405020304" pitchFamily="18" charset="0"/>
                <a:cs typeface="Times New Roman" panose="02020603050405020304" pitchFamily="18" charset="0"/>
              </a:rPr>
              <a:t>fotografijom</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koju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izdaje</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nadležno</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tijelo</a:t>
            </a:r>
            <a:endParaRPr lang="en-US" sz="1800" cap="none" dirty="0">
              <a:latin typeface="Times New Roman" panose="02020603050405020304" pitchFamily="18" charset="0"/>
              <a:cs typeface="Times New Roman" panose="02020603050405020304" pitchFamily="18" charset="0"/>
            </a:endParaRPr>
          </a:p>
          <a:p>
            <a:pPr marL="914400" lvl="2" indent="0">
              <a:buNone/>
            </a:pPr>
            <a:endParaRPr lang="en-US" sz="18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016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EB7911-7AC8-D810-2693-E18F611D455C}"/>
              </a:ext>
            </a:extLst>
          </p:cNvPr>
          <p:cNvSpPr>
            <a:spLocks noGrp="1"/>
          </p:cNvSpPr>
          <p:nvPr>
            <p:ph sz="quarter" idx="13"/>
          </p:nvPr>
        </p:nvSpPr>
        <p:spPr>
          <a:xfrm>
            <a:off x="913774" y="648930"/>
            <a:ext cx="10363826" cy="5142270"/>
          </a:xfrm>
        </p:spPr>
        <p:txBody>
          <a:bodyPr/>
          <a:lstStyle/>
          <a:p>
            <a:pPr>
              <a:buFont typeface="Wingdings" panose="05000000000000000000" pitchFamily="2" charset="2"/>
              <a:buChar char="Ø"/>
            </a:pPr>
            <a:r>
              <a:rPr lang="en-US" cap="none" dirty="0" err="1">
                <a:latin typeface="Times New Roman" panose="02020603050405020304" pitchFamily="18" charset="0"/>
                <a:cs typeface="Times New Roman" panose="02020603050405020304" pitchFamily="18" charset="0"/>
              </a:rPr>
              <a:t>Predočena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isprava</a:t>
            </a:r>
            <a:r>
              <a:rPr lang="en-US" cap="none" dirty="0">
                <a:latin typeface="Times New Roman" panose="02020603050405020304" pitchFamily="18" charset="0"/>
                <a:cs typeface="Times New Roman" panose="02020603050405020304" pitchFamily="18" charset="0"/>
              </a:rPr>
              <a:t> mora </a:t>
            </a:r>
            <a:r>
              <a:rPr lang="en-US" cap="none" dirty="0" err="1">
                <a:latin typeface="Times New Roman" panose="02020603050405020304" pitchFamily="18" charset="0"/>
                <a:cs typeface="Times New Roman" panose="02020603050405020304" pitchFamily="18" charset="0"/>
              </a:rPr>
              <a:t>biti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vjerodostojna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što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znači</a:t>
            </a:r>
            <a:r>
              <a:rPr lang="en-US" cap="none" dirty="0">
                <a:latin typeface="Times New Roman" panose="02020603050405020304" pitchFamily="18" charset="0"/>
                <a:cs typeface="Times New Roman" panose="02020603050405020304" pitchFamily="18" charset="0"/>
              </a:rPr>
              <a:t> da </a:t>
            </a:r>
            <a:r>
              <a:rPr lang="en-US" cap="none" dirty="0" err="1">
                <a:latin typeface="Times New Roman" panose="02020603050405020304" pitchFamily="18" charset="0"/>
                <a:cs typeface="Times New Roman" panose="02020603050405020304" pitchFamily="18" charset="0"/>
              </a:rPr>
              <a:t>fotografija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njoj</a:t>
            </a:r>
            <a:r>
              <a:rPr lang="en-US" cap="none" dirty="0">
                <a:latin typeface="Times New Roman" panose="02020603050405020304" pitchFamily="18" charset="0"/>
                <a:cs typeface="Times New Roman" panose="02020603050405020304" pitchFamily="18" charset="0"/>
              </a:rPr>
              <a:t> mora </a:t>
            </a:r>
            <a:r>
              <a:rPr lang="en-US" cap="none" dirty="0" err="1">
                <a:latin typeface="Times New Roman" panose="02020603050405020304" pitchFamily="18" charset="0"/>
                <a:cs typeface="Times New Roman" panose="02020603050405020304" pitchFamily="18" charset="0"/>
              </a:rPr>
              <a:t>odgovarati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izgledu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ju</a:t>
            </a:r>
            <a:r>
              <a:rPr lang="en-US" cap="none" dirty="0">
                <a:latin typeface="Times New Roman" panose="02020603050405020304" pitchFamily="18" charset="0"/>
                <a:cs typeface="Times New Roman" panose="02020603050405020304" pitchFamily="18" charset="0"/>
              </a:rPr>
              <a:t> je </a:t>
            </a:r>
            <a:r>
              <a:rPr lang="en-US" cap="none" dirty="0" err="1">
                <a:latin typeface="Times New Roman" panose="02020603050405020304" pitchFamily="18" charset="0"/>
                <a:cs typeface="Times New Roman" panose="02020603050405020304" pitchFamily="18" charset="0"/>
              </a:rPr>
              <a:t>predočila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isprava</a:t>
            </a:r>
            <a:r>
              <a:rPr lang="en-US" cap="none" dirty="0">
                <a:latin typeface="Times New Roman" panose="02020603050405020304" pitchFamily="18" charset="0"/>
                <a:cs typeface="Times New Roman" panose="02020603050405020304" pitchFamily="18" charset="0"/>
              </a:rPr>
              <a:t> ne </a:t>
            </a:r>
            <a:r>
              <a:rPr lang="en-US" cap="none" dirty="0" err="1">
                <a:latin typeface="Times New Roman" panose="02020603050405020304" pitchFamily="18" charset="0"/>
                <a:cs typeface="Times New Roman" panose="02020603050405020304" pitchFamily="18" charset="0"/>
              </a:rPr>
              <a:t>smije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biti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oštećena</a:t>
            </a:r>
            <a:r>
              <a:rPr lang="en-US" cap="none" dirty="0">
                <a:latin typeface="Times New Roman" panose="02020603050405020304" pitchFamily="18" charset="0"/>
                <a:cs typeface="Times New Roman" panose="02020603050405020304" pitchFamily="18" charset="0"/>
              </a:rPr>
              <a:t> u </a:t>
            </a:r>
            <a:r>
              <a:rPr lang="en-US" cap="none" dirty="0" err="1">
                <a:latin typeface="Times New Roman" panose="02020603050405020304" pitchFamily="18" charset="0"/>
                <a:cs typeface="Times New Roman" panose="02020603050405020304" pitchFamily="18" charset="0"/>
              </a:rPr>
              <a:t>obimu</a:t>
            </a:r>
            <a:r>
              <a:rPr lang="en-US" cap="none" dirty="0">
                <a:latin typeface="Times New Roman" panose="02020603050405020304" pitchFamily="18" charset="0"/>
                <a:cs typeface="Times New Roman" panose="02020603050405020304" pitchFamily="18" charset="0"/>
              </a:rPr>
              <a:t> koji </a:t>
            </a:r>
            <a:r>
              <a:rPr lang="en-US" cap="none" dirty="0" err="1">
                <a:latin typeface="Times New Roman" panose="02020603050405020304" pitchFamily="18" charset="0"/>
                <a:cs typeface="Times New Roman" panose="02020603050405020304" pitchFamily="18" charset="0"/>
              </a:rPr>
              <a:t>onemogućuje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čitanje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podataka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podatci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njoj</a:t>
            </a:r>
            <a:r>
              <a:rPr lang="en-US" cap="none" dirty="0">
                <a:latin typeface="Times New Roman" panose="02020603050405020304" pitchFamily="18" charset="0"/>
                <a:cs typeface="Times New Roman" panose="02020603050405020304" pitchFamily="18" charset="0"/>
              </a:rPr>
              <a:t> ne </a:t>
            </a:r>
            <a:r>
              <a:rPr lang="en-US" cap="none" dirty="0" err="1">
                <a:latin typeface="Times New Roman" panose="02020603050405020304" pitchFamily="18" charset="0"/>
                <a:cs typeface="Times New Roman" panose="02020603050405020304" pitchFamily="18" charset="0"/>
              </a:rPr>
              <a:t>smiju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biti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prekriženi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brisani</a:t>
            </a:r>
            <a:r>
              <a:rPr lang="en-US" cap="none"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cap="none" dirty="0" err="1">
                <a:latin typeface="Times New Roman" panose="02020603050405020304" pitchFamily="18" charset="0"/>
                <a:cs typeface="Times New Roman" panose="02020603050405020304" pitchFamily="18" charset="0"/>
              </a:rPr>
              <a:t>Nakon</a:t>
            </a:r>
            <a:r>
              <a:rPr lang="en-US" cap="none" dirty="0">
                <a:latin typeface="Times New Roman" panose="02020603050405020304" pitchFamily="18" charset="0"/>
                <a:cs typeface="Times New Roman" panose="02020603050405020304" pitchFamily="18" charset="0"/>
              </a:rPr>
              <a:t> toga </a:t>
            </a:r>
            <a:r>
              <a:rPr lang="en-US" cap="none" dirty="0" err="1">
                <a:latin typeface="Times New Roman" panose="02020603050405020304" pitchFamily="18" charset="0"/>
                <a:cs typeface="Times New Roman" panose="02020603050405020304" pitchFamily="18" charset="0"/>
              </a:rPr>
              <a:t>zapisuju</a:t>
            </a:r>
            <a:r>
              <a:rPr lang="en-US" cap="none" dirty="0">
                <a:latin typeface="Times New Roman" panose="02020603050405020304" pitchFamily="18" charset="0"/>
                <a:cs typeface="Times New Roman" panose="02020603050405020304" pitchFamily="18" charset="0"/>
              </a:rPr>
              <a:t> se u </a:t>
            </a:r>
            <a:r>
              <a:rPr lang="en-US" cap="none" dirty="0" err="1">
                <a:latin typeface="Times New Roman" panose="02020603050405020304" pitchFamily="18" charset="0"/>
                <a:cs typeface="Times New Roman" panose="02020603050405020304" pitchFamily="18" charset="0"/>
              </a:rPr>
              <a:t>evidenciju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podatci</a:t>
            </a:r>
            <a:r>
              <a:rPr lang="en-US" cap="none" dirty="0">
                <a:latin typeface="Times New Roman" panose="02020603050405020304" pitchFamily="18" charset="0"/>
                <a:cs typeface="Times New Roman" panose="02020603050405020304" pitchFamily="18" charset="0"/>
              </a:rPr>
              <a:t> za </a:t>
            </a:r>
            <a:r>
              <a:rPr lang="en-US" cap="none" dirty="0" err="1">
                <a:latin typeface="Times New Roman" panose="02020603050405020304" pitchFamily="18" charset="0"/>
                <a:cs typeface="Times New Roman" panose="02020603050405020304" pitchFamily="18" charset="0"/>
              </a:rPr>
              <a:t>osobne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iskaznice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druge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valjane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isprave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Prikupljeni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podatci</a:t>
            </a:r>
            <a:r>
              <a:rPr lang="en-US" cap="none" dirty="0">
                <a:latin typeface="Times New Roman" panose="02020603050405020304" pitchFamily="18" charset="0"/>
                <a:cs typeface="Times New Roman" panose="02020603050405020304" pitchFamily="18" charset="0"/>
              </a:rPr>
              <a:t> ne </a:t>
            </a:r>
            <a:r>
              <a:rPr lang="en-US" cap="none" dirty="0" err="1">
                <a:latin typeface="Times New Roman" panose="02020603050405020304" pitchFamily="18" charset="0"/>
                <a:cs typeface="Times New Roman" panose="02020603050405020304" pitchFamily="18" charset="0"/>
              </a:rPr>
              <a:t>smiju</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zloupotrebljavati</a:t>
            </a:r>
            <a:r>
              <a:rPr lang="en-US" cap="none"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cap="none" dirty="0" err="1">
                <a:latin typeface="Times New Roman" panose="02020603050405020304" pitchFamily="18" charset="0"/>
                <a:cs typeface="Times New Roman" panose="02020603050405020304" pitchFamily="18" charset="0"/>
              </a:rPr>
              <a:t>Isprava</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odmah</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vraća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vlasniku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ovisno</a:t>
            </a:r>
            <a:r>
              <a:rPr lang="en-US" cap="none" dirty="0">
                <a:latin typeface="Times New Roman" panose="02020603050405020304" pitchFamily="18" charset="0"/>
                <a:cs typeface="Times New Roman" panose="02020603050405020304" pitchFamily="18" charset="0"/>
              </a:rPr>
              <a:t> o </a:t>
            </a:r>
            <a:r>
              <a:rPr lang="en-US" cap="none" dirty="0" err="1">
                <a:latin typeface="Times New Roman" panose="02020603050405020304" pitchFamily="18" charset="0"/>
                <a:cs typeface="Times New Roman" panose="02020603050405020304" pitchFamily="18" charset="0"/>
              </a:rPr>
              <a:t>objektu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osoba</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upućuje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kod</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koga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treba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ići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osoba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otprati</a:t>
            </a:r>
            <a:r>
              <a:rPr lang="en-US" cap="none" dirty="0">
                <a:latin typeface="Times New Roman" panose="02020603050405020304" pitchFamily="18" charset="0"/>
                <a:cs typeface="Times New Roman" panose="02020603050405020304" pitchFamily="18" charset="0"/>
              </a:rPr>
              <a:t> do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do </a:t>
            </a:r>
            <a:r>
              <a:rPr lang="en-US" cap="none" dirty="0" err="1">
                <a:latin typeface="Times New Roman" panose="02020603050405020304" pitchFamily="18" charset="0"/>
                <a:cs typeface="Times New Roman" panose="02020603050405020304" pitchFamily="18" charset="0"/>
              </a:rPr>
              <a:t>koje</a:t>
            </a:r>
            <a:r>
              <a:rPr lang="en-US" cap="none" dirty="0">
                <a:latin typeface="Times New Roman" panose="02020603050405020304" pitchFamily="18" charset="0"/>
                <a:cs typeface="Times New Roman" panose="02020603050405020304" pitchFamily="18" charset="0"/>
              </a:rPr>
              <a:t> ide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ju</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najavi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telefonom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sve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ovisi</a:t>
            </a:r>
            <a:r>
              <a:rPr lang="en-US" cap="none" dirty="0">
                <a:latin typeface="Times New Roman" panose="02020603050405020304" pitchFamily="18" charset="0"/>
                <a:cs typeface="Times New Roman" panose="02020603050405020304" pitchFamily="18" charset="0"/>
              </a:rPr>
              <a:t> o </a:t>
            </a:r>
            <a:r>
              <a:rPr lang="en-US" cap="none" dirty="0" err="1">
                <a:latin typeface="Times New Roman" panose="02020603050405020304" pitchFamily="18" charset="0"/>
                <a:cs typeface="Times New Roman" panose="02020603050405020304" pitchFamily="18" charset="0"/>
              </a:rPr>
              <a:t>internoj</a:t>
            </a:r>
            <a:r>
              <a:rPr lang="en-US" cap="none" dirty="0">
                <a:latin typeface="Times New Roman" panose="02020603050405020304" pitchFamily="18" charset="0"/>
                <a:cs typeface="Times New Roman" panose="02020603050405020304" pitchFamily="18" charset="0"/>
              </a:rPr>
              <a:t> procedure </a:t>
            </a:r>
            <a:r>
              <a:rPr lang="en-US" cap="none" dirty="0" err="1">
                <a:latin typeface="Times New Roman" panose="02020603050405020304" pitchFamily="18" charset="0"/>
                <a:cs typeface="Times New Roman" panose="02020603050405020304" pitchFamily="18" charset="0"/>
              </a:rPr>
              <a:t>objekta</a:t>
            </a:r>
            <a:r>
              <a:rPr lang="en-US" cap="none"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U </a:t>
            </a:r>
            <a:r>
              <a:rPr lang="en-US" cap="none" dirty="0" err="1">
                <a:latin typeface="Times New Roman" panose="02020603050405020304" pitchFamily="18" charset="0"/>
                <a:cs typeface="Times New Roman" panose="02020603050405020304" pitchFamily="18" charset="0"/>
              </a:rPr>
              <a:t>ovom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slučaju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izvješće</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sastavlja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samo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ako</a:t>
            </a:r>
            <a:r>
              <a:rPr lang="en-US" cap="none" dirty="0">
                <a:latin typeface="Times New Roman" panose="02020603050405020304" pitchFamily="18" charset="0"/>
                <a:cs typeface="Times New Roman" panose="02020603050405020304" pitchFamily="18" charset="0"/>
              </a:rPr>
              <a:t> je </a:t>
            </a:r>
            <a:r>
              <a:rPr lang="en-US" cap="none" dirty="0" err="1">
                <a:latin typeface="Times New Roman" panose="02020603050405020304" pitchFamily="18" charset="0"/>
                <a:cs typeface="Times New Roman" panose="02020603050405020304" pitchFamily="18" charset="0"/>
              </a:rPr>
              <a:t>postupak</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provjere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identiteta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obavljen</a:t>
            </a:r>
            <a:r>
              <a:rPr lang="en-US" cap="none" dirty="0">
                <a:latin typeface="Times New Roman" panose="02020603050405020304" pitchFamily="18" charset="0"/>
                <a:cs typeface="Times New Roman" panose="02020603050405020304" pitchFamily="18" charset="0"/>
              </a:rPr>
              <a:t> po </a:t>
            </a:r>
            <a:r>
              <a:rPr lang="en-US" cap="none" dirty="0" err="1">
                <a:latin typeface="Times New Roman" panose="02020603050405020304" pitchFamily="18" charset="0"/>
                <a:cs typeface="Times New Roman" panose="02020603050405020304" pitchFamily="18" charset="0"/>
              </a:rPr>
              <a:t>zapovjedi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policijskog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službenika</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69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zervirano mjesto sadržaja 8">
            <a:extLst>
              <a:ext uri="{FF2B5EF4-FFF2-40B4-BE49-F238E27FC236}">
                <a16:creationId xmlns:a16="http://schemas.microsoft.com/office/drawing/2014/main" id="{97390135-5DF2-3111-DF74-2B428142D35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62656" y="119207"/>
            <a:ext cx="5184648" cy="6552283"/>
          </a:xfrm>
        </p:spPr>
      </p:pic>
    </p:spTree>
    <p:extLst>
      <p:ext uri="{BB962C8B-B14F-4D97-AF65-F5344CB8AC3E}">
        <p14:creationId xmlns:p14="http://schemas.microsoft.com/office/powerpoint/2010/main" val="168387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D03AB-1EF1-69F7-D8DE-C6D693B1B076}"/>
              </a:ext>
            </a:extLst>
          </p:cNvPr>
          <p:cNvSpPr>
            <a:spLocks noGrp="1"/>
          </p:cNvSpPr>
          <p:nvPr>
            <p:ph sz="quarter" idx="13"/>
          </p:nvPr>
        </p:nvSpPr>
        <p:spPr>
          <a:xfrm>
            <a:off x="913774" y="678426"/>
            <a:ext cx="10363826" cy="5112773"/>
          </a:xfrm>
        </p:spPr>
        <p:txBody>
          <a:bodyPr/>
          <a:lstStyle/>
          <a:p>
            <a:r>
              <a:rPr lang="en-US" cap="none" dirty="0" err="1">
                <a:latin typeface="Times New Roman" panose="02020603050405020304" pitchFamily="18" charset="0"/>
                <a:cs typeface="Times New Roman" panose="02020603050405020304" pitchFamily="18" charset="0"/>
              </a:rPr>
              <a:t>Iznimno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provjeru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identiteta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kod</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sebe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nema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odgovarajuću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javnu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ispravu</a:t>
            </a:r>
            <a:r>
              <a:rPr lang="en-US" cap="none" dirty="0">
                <a:latin typeface="Times New Roman" panose="02020603050405020304" pitchFamily="18" charset="0"/>
                <a:cs typeface="Times New Roman" panose="02020603050405020304" pitchFamily="18" charset="0"/>
              </a:rPr>
              <a:t> s </a:t>
            </a:r>
            <a:r>
              <a:rPr lang="en-US" cap="none" dirty="0" err="1">
                <a:latin typeface="Times New Roman" panose="02020603050405020304" pitchFamily="18" charset="0"/>
                <a:cs typeface="Times New Roman" panose="02020603050405020304" pitchFamily="18" charset="0"/>
              </a:rPr>
              <a:t>fotografijom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čuvar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a:t>
            </a:r>
            <a:r>
              <a:rPr lang="en-US" cap="none" dirty="0" err="1">
                <a:latin typeface="Times New Roman" panose="02020603050405020304" pitchFamily="18" charset="0"/>
                <a:cs typeface="Times New Roman" panose="02020603050405020304" pitchFamily="18" charset="0"/>
              </a:rPr>
              <a:t>zaštitar</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specijalist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može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provesti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temelju</a:t>
            </a:r>
            <a:r>
              <a:rPr lang="en-US" cap="none" dirty="0">
                <a:latin typeface="Times New Roman" panose="02020603050405020304" pitchFamily="18" charset="0"/>
                <a:cs typeface="Times New Roman" panose="02020603050405020304" pitchFamily="18" charset="0"/>
              </a:rPr>
              <a:t>:</a:t>
            </a:r>
          </a:p>
          <a:p>
            <a:pPr marL="0" indent="0">
              <a:buNone/>
            </a:pPr>
            <a:r>
              <a:rPr lang="en-US"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iskaza</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osobe</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čiji</a:t>
            </a:r>
            <a:r>
              <a:rPr lang="en-US" b="1" i="1" cap="none" dirty="0">
                <a:latin typeface="Times New Roman" panose="02020603050405020304" pitchFamily="18" charset="0"/>
                <a:cs typeface="Times New Roman" panose="02020603050405020304" pitchFamily="18" charset="0"/>
              </a:rPr>
              <a:t> je </a:t>
            </a:r>
            <a:r>
              <a:rPr lang="en-US" b="1" i="1" cap="none" dirty="0" err="1">
                <a:latin typeface="Times New Roman" panose="02020603050405020304" pitchFamily="18" charset="0"/>
                <a:cs typeface="Times New Roman" panose="02020603050405020304" pitchFamily="18" charset="0"/>
              </a:rPr>
              <a:t>identite</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provjeren</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što</a:t>
            </a:r>
            <a:r>
              <a:rPr lang="en-US" b="1" i="1" cap="none" dirty="0">
                <a:latin typeface="Times New Roman" panose="02020603050405020304" pitchFamily="18" charset="0"/>
                <a:cs typeface="Times New Roman" panose="02020603050405020304" pitchFamily="18" charset="0"/>
              </a:rPr>
              <a:t> mora </a:t>
            </a:r>
            <a:r>
              <a:rPr lang="en-US" b="1" i="1" cap="none" dirty="0" err="1">
                <a:latin typeface="Times New Roman" panose="02020603050405020304" pitchFamily="18" charset="0"/>
                <a:cs typeface="Times New Roman" panose="02020603050405020304" pitchFamily="18" charset="0"/>
              </a:rPr>
              <a:t>posebno</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konstantirati</a:t>
            </a:r>
            <a:endParaRPr lang="en-US" b="1" i="1" cap="none" dirty="0">
              <a:latin typeface="Times New Roman" panose="02020603050405020304" pitchFamily="18" charset="0"/>
              <a:cs typeface="Times New Roman" panose="02020603050405020304" pitchFamily="18" charset="0"/>
            </a:endParaRPr>
          </a:p>
          <a:p>
            <a:pPr marL="0" indent="0">
              <a:buNone/>
            </a:pPr>
            <a:r>
              <a:rPr lang="en-US" cap="none" dirty="0" err="1">
                <a:latin typeface="Times New Roman" panose="02020603050405020304" pitchFamily="18" charset="0"/>
                <a:cs typeface="Times New Roman" panose="02020603050405020304" pitchFamily="18" charset="0"/>
              </a:rPr>
              <a:t>Provjera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identiteta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može</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provesti</a:t>
            </a:r>
            <a:r>
              <a:rPr lang="en-US" cap="none" dirty="0">
                <a:latin typeface="Times New Roman" panose="02020603050405020304" pitchFamily="18" charset="0"/>
                <a:cs typeface="Times New Roman" panose="02020603050405020304" pitchFamily="18" charset="0"/>
              </a:rPr>
              <a:t> i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temelju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pisanog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iskaza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čiji</a:t>
            </a:r>
            <a:r>
              <a:rPr lang="en-US" cap="none" dirty="0">
                <a:latin typeface="Times New Roman" panose="02020603050405020304" pitchFamily="18" charset="0"/>
                <a:cs typeface="Times New Roman" panose="02020603050405020304" pitchFamily="18" charset="0"/>
              </a:rPr>
              <a:t> je </a:t>
            </a:r>
            <a:r>
              <a:rPr lang="en-US" cap="none" dirty="0" err="1">
                <a:latin typeface="Times New Roman" panose="02020603050405020304" pitchFamily="18" charset="0"/>
                <a:cs typeface="Times New Roman" panose="02020603050405020304" pitchFamily="18" charset="0"/>
              </a:rPr>
              <a:t>identitet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provjeren</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Iskaz</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sadrži</a:t>
            </a:r>
            <a:r>
              <a:rPr lang="en-US" cap="none"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ime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prezime</a:t>
            </a:r>
            <a:endParaRPr lang="en-US" cap="none"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 datum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mjesto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rođenja</a:t>
            </a:r>
            <a:endParaRPr lang="en-US" cap="none"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ime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jednog</a:t>
            </a:r>
            <a:r>
              <a:rPr lang="en-US" cap="none" dirty="0">
                <a:latin typeface="Times New Roman" panose="02020603050405020304" pitchFamily="18" charset="0"/>
                <a:cs typeface="Times New Roman" panose="02020603050405020304" pitchFamily="18" charset="0"/>
              </a:rPr>
              <a:t> od </a:t>
            </a:r>
            <a:r>
              <a:rPr lang="en-US" cap="none" dirty="0" err="1">
                <a:latin typeface="Times New Roman" panose="02020603050405020304" pitchFamily="18" charset="0"/>
                <a:cs typeface="Times New Roman" panose="02020603050405020304" pitchFamily="18" charset="0"/>
              </a:rPr>
              <a:t>roditelja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daje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pisani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iskaz</a:t>
            </a:r>
            <a:r>
              <a:rPr lang="en-US" cap="none"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241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335F-543E-3934-C427-BA6B712CDDBE}"/>
              </a:ext>
            </a:extLst>
          </p:cNvPr>
          <p:cNvSpPr>
            <a:spLocks noGrp="1"/>
          </p:cNvSpPr>
          <p:nvPr>
            <p:ph type="title"/>
          </p:nvPr>
        </p:nvSpPr>
        <p:spPr/>
        <p:txBody>
          <a:bodyPr>
            <a:normAutofit/>
          </a:bodyPr>
          <a:lstStyle/>
          <a:p>
            <a:r>
              <a:rPr lang="en-US" sz="3200" b="1" dirty="0" err="1">
                <a:latin typeface="Times New Roman" panose="02020603050405020304" pitchFamily="18" charset="0"/>
                <a:cs typeface="Times New Roman" panose="02020603050405020304" pitchFamily="18" charset="0"/>
              </a:rPr>
              <a:t>davanje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upozorenja</a:t>
            </a:r>
            <a:r>
              <a:rPr lang="en-US" sz="3200" b="1" dirty="0">
                <a:latin typeface="Times New Roman" panose="02020603050405020304" pitchFamily="18" charset="0"/>
                <a:cs typeface="Times New Roman" panose="02020603050405020304" pitchFamily="18" charset="0"/>
              </a:rPr>
              <a:t> I </a:t>
            </a:r>
            <a:r>
              <a:rPr lang="en-US" sz="3200" b="1" dirty="0" err="1">
                <a:latin typeface="Times New Roman" panose="02020603050405020304" pitchFamily="18" charset="0"/>
                <a:cs typeface="Times New Roman" panose="02020603050405020304" pitchFamily="18" charset="0"/>
              </a:rPr>
              <a:t>naredbi</a:t>
            </a:r>
            <a:endParaRPr lang="hr-HR"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1C9CD4-D09B-F83D-3454-B865D7702EA1}"/>
              </a:ext>
            </a:extLst>
          </p:cNvPr>
          <p:cNvSpPr>
            <a:spLocks noGrp="1"/>
          </p:cNvSpPr>
          <p:nvPr>
            <p:ph sz="quarter" idx="13"/>
          </p:nvPr>
        </p:nvSpPr>
        <p:spPr/>
        <p:txBody>
          <a:bodyPr>
            <a:normAutofit fontScale="85000" lnSpcReduction="20000"/>
          </a:bodyPr>
          <a:lstStyle/>
          <a:p>
            <a:r>
              <a:rPr lang="en-US" cap="none" dirty="0">
                <a:latin typeface="Times New Roman" panose="02020603050405020304" pitchFamily="18" charset="0"/>
                <a:cs typeface="Times New Roman" panose="02020603050405020304" pitchFamily="18" charset="0"/>
              </a:rPr>
              <a:t>Č</a:t>
            </a:r>
            <a:r>
              <a:rPr lang="hr-HR" cap="none" dirty="0">
                <a:latin typeface="Times New Roman" panose="02020603050405020304" pitchFamily="18" charset="0"/>
                <a:cs typeface="Times New Roman" panose="02020603050405020304" pitchFamily="18" charset="0"/>
              </a:rPr>
              <a:t>uvar, zaštitar i zaštitar specijalist </a:t>
            </a:r>
            <a:r>
              <a:rPr lang="hr-HR" b="1" i="1" cap="none" dirty="0">
                <a:latin typeface="Times New Roman" panose="02020603050405020304" pitchFamily="18" charset="0"/>
                <a:cs typeface="Times New Roman" panose="02020603050405020304" pitchFamily="18" charset="0"/>
              </a:rPr>
              <a:t>upozorit</a:t>
            </a:r>
            <a:r>
              <a:rPr lang="hr-HR" cap="none" dirty="0">
                <a:latin typeface="Times New Roman" panose="02020603050405020304" pitchFamily="18" charset="0"/>
                <a:cs typeface="Times New Roman" panose="02020603050405020304" pitchFamily="18" charset="0"/>
              </a:rPr>
              <a:t> će osobu koja u štićenom objektu ili prostoru svojim</a:t>
            </a:r>
            <a:r>
              <a:rPr lang="en-US" cap="none" dirty="0">
                <a:latin typeface="Times New Roman" panose="02020603050405020304" pitchFamily="18" charset="0"/>
                <a:cs typeface="Times New Roman" panose="02020603050405020304" pitchFamily="18" charset="0"/>
              </a:rPr>
              <a:t>:</a:t>
            </a:r>
            <a:r>
              <a:rPr lang="hr-HR" cap="none" dirty="0">
                <a:latin typeface="Times New Roman" panose="02020603050405020304" pitchFamily="18" charset="0"/>
                <a:cs typeface="Times New Roman" panose="02020603050405020304" pitchFamily="18" charset="0"/>
              </a:rPr>
              <a:t> </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ponašanjem, </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djelovanjem ili </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propuštanjem dužne radnje </a:t>
            </a:r>
            <a:endParaRPr lang="en-US" cap="none" dirty="0">
              <a:latin typeface="Times New Roman" panose="02020603050405020304" pitchFamily="18" charset="0"/>
              <a:cs typeface="Times New Roman" panose="02020603050405020304" pitchFamily="18" charset="0"/>
            </a:endParaRPr>
          </a:p>
          <a:p>
            <a:pPr marL="0" indent="0">
              <a:buNone/>
            </a:pPr>
            <a:r>
              <a:rPr lang="hr-HR" cap="none" dirty="0">
                <a:latin typeface="Times New Roman" panose="02020603050405020304" pitchFamily="18" charset="0"/>
                <a:cs typeface="Times New Roman" panose="02020603050405020304" pitchFamily="18" charset="0"/>
              </a:rPr>
              <a:t>može dovesti u opasnost</a:t>
            </a:r>
            <a:r>
              <a:rPr lang="en-US" cap="none"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svoju sigurnost ili sigurnost druge osobe ili sigurnost imovine </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ili ako se opravdano očekuje da bi ta osoba mogla počiniti ili izazvati drugu osobu da počini kazneno djelo ili prekršaj</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cap="none" dirty="0" err="1">
                <a:latin typeface="Times New Roman" panose="02020603050405020304" pitchFamily="18" charset="0"/>
                <a:cs typeface="Times New Roman" panose="02020603050405020304" pitchFamily="18" charset="0"/>
              </a:rPr>
              <a:t>narušiti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javni</a:t>
            </a:r>
            <a:r>
              <a:rPr lang="en-US" cap="none" dirty="0">
                <a:latin typeface="Times New Roman" panose="02020603050405020304" pitchFamily="18" charset="0"/>
                <a:cs typeface="Times New Roman" panose="02020603050405020304" pitchFamily="18" charset="0"/>
              </a:rPr>
              <a:t> red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mir</a:t>
            </a: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0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AC113-4DD8-790A-C708-7C6BAA5A40ED}"/>
              </a:ext>
            </a:extLst>
          </p:cNvPr>
          <p:cNvSpPr>
            <a:spLocks noGrp="1"/>
          </p:cNvSpPr>
          <p:nvPr>
            <p:ph sz="quarter" idx="13"/>
          </p:nvPr>
        </p:nvSpPr>
        <p:spPr>
          <a:xfrm>
            <a:off x="913774" y="570272"/>
            <a:ext cx="10363826" cy="5220928"/>
          </a:xfrm>
        </p:spPr>
        <p:txBody>
          <a:bodyPr>
            <a:normAutofit lnSpcReduction="10000"/>
          </a:bodyPr>
          <a:lstStyle/>
          <a:p>
            <a:pPr marL="0" indent="0">
              <a:buNone/>
            </a:pPr>
            <a:r>
              <a:rPr lang="en-US" cap="none" dirty="0" err="1">
                <a:latin typeface="Times New Roman" panose="02020603050405020304" pitchFamily="18" charset="0"/>
                <a:cs typeface="Times New Roman" panose="02020603050405020304" pitchFamily="18" charset="0"/>
              </a:rPr>
              <a:t>Davanjem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upozorenja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osobi</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ukazuje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određeno</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ponašanje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odnosno</a:t>
            </a:r>
            <a:r>
              <a:rPr lang="en-US"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skreće</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joj</a:t>
            </a:r>
            <a:r>
              <a:rPr lang="en-US" b="1" i="1" cap="none" dirty="0">
                <a:latin typeface="Times New Roman" panose="02020603050405020304" pitchFamily="18" charset="0"/>
                <a:cs typeface="Times New Roman" panose="02020603050405020304" pitchFamily="18" charset="0"/>
              </a:rPr>
              <a:t> se </a:t>
            </a:r>
            <a:r>
              <a:rPr lang="en-US" b="1" i="1" cap="none" dirty="0" err="1">
                <a:latin typeface="Times New Roman" panose="02020603050405020304" pitchFamily="18" charset="0"/>
                <a:cs typeface="Times New Roman" panose="02020603050405020304" pitchFamily="18" charset="0"/>
              </a:rPr>
              <a:t>pozornost</a:t>
            </a:r>
            <a:r>
              <a:rPr lang="en-US" b="1" i="1"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da </a:t>
            </a:r>
            <a:r>
              <a:rPr lang="en-US" cap="none" dirty="0" err="1">
                <a:latin typeface="Times New Roman" panose="02020603050405020304" pitchFamily="18" charset="0"/>
                <a:cs typeface="Times New Roman" panose="02020603050405020304" pitchFamily="18" charset="0"/>
              </a:rPr>
              <a:t>ona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svojim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ponašanjem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djelovanjem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može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dovesti</a:t>
            </a:r>
            <a:r>
              <a:rPr lang="en-US" cap="none" dirty="0">
                <a:latin typeface="Times New Roman" panose="02020603050405020304" pitchFamily="18" charset="0"/>
                <a:cs typeface="Times New Roman" panose="02020603050405020304" pitchFamily="18" charset="0"/>
              </a:rPr>
              <a:t> u </a:t>
            </a:r>
            <a:r>
              <a:rPr lang="en-US" cap="none" dirty="0" err="1">
                <a:latin typeface="Times New Roman" panose="02020603050405020304" pitchFamily="18" charset="0"/>
                <a:cs typeface="Times New Roman" panose="02020603050405020304" pitchFamily="18" charset="0"/>
              </a:rPr>
              <a:t>opasnost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svoju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sigurnost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sigurnost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objekta</a:t>
            </a:r>
            <a:r>
              <a:rPr lang="en-US" cap="none" dirty="0">
                <a:latin typeface="Times New Roman" panose="02020603050405020304" pitchFamily="18" charset="0"/>
                <a:cs typeface="Times New Roman" panose="02020603050405020304" pitchFamily="18" charset="0"/>
              </a:rPr>
              <a:t> koji se </a:t>
            </a:r>
            <a:r>
              <a:rPr lang="en-US" cap="none" dirty="0" err="1">
                <a:latin typeface="Times New Roman" panose="02020603050405020304" pitchFamily="18" charset="0"/>
                <a:cs typeface="Times New Roman" panose="02020603050405020304" pitchFamily="18" charset="0"/>
              </a:rPr>
              <a:t>štit</a:t>
            </a:r>
            <a:r>
              <a:rPr lang="en-US" cap="none" dirty="0">
                <a:latin typeface="Times New Roman" panose="02020603050405020304" pitchFamily="18" charset="0"/>
                <a:cs typeface="Times New Roman" panose="02020603050405020304" pitchFamily="18" charset="0"/>
              </a:rPr>
              <a:t>.</a:t>
            </a:r>
          </a:p>
          <a:p>
            <a:pPr marL="0" indent="0">
              <a:buNone/>
            </a:pPr>
            <a:r>
              <a:rPr lang="en-US" cap="none" dirty="0" err="1">
                <a:latin typeface="Times New Roman" panose="02020603050405020304" pitchFamily="18" charset="0"/>
                <a:cs typeface="Times New Roman" panose="02020603050405020304" pitchFamily="18" charset="0"/>
              </a:rPr>
              <a:t>Upozorenjem</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nastoji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navesti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osobu</a:t>
            </a:r>
            <a:r>
              <a:rPr lang="en-US" cap="none" dirty="0">
                <a:latin typeface="Times New Roman" panose="02020603050405020304" pitchFamily="18" charset="0"/>
                <a:cs typeface="Times New Roman" panose="02020603050405020304" pitchFamily="18" charset="0"/>
              </a:rPr>
              <a:t> da </a:t>
            </a:r>
            <a:r>
              <a:rPr lang="en-US" cap="none" dirty="0" err="1">
                <a:latin typeface="Times New Roman" panose="02020603050405020304" pitchFamily="18" charset="0"/>
                <a:cs typeface="Times New Roman" panose="02020603050405020304" pitchFamily="18" charset="0"/>
              </a:rPr>
              <a:t>postupi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ispravno</a:t>
            </a:r>
            <a:endParaRPr lang="en-US" cap="none" dirty="0">
              <a:latin typeface="Times New Roman" panose="02020603050405020304" pitchFamily="18" charset="0"/>
              <a:cs typeface="Times New Roman" panose="02020603050405020304" pitchFamily="18" charset="0"/>
            </a:endParaRPr>
          </a:p>
          <a:p>
            <a:pPr marL="0" indent="0">
              <a:buNone/>
            </a:pPr>
            <a:r>
              <a:rPr lang="en-US" cap="none" dirty="0" err="1">
                <a:latin typeface="Times New Roman" panose="02020603050405020304" pitchFamily="18" charset="0"/>
                <a:cs typeface="Times New Roman" panose="02020603050405020304" pitchFamily="18" charset="0"/>
              </a:rPr>
              <a:t>Naredba</a:t>
            </a:r>
            <a:r>
              <a:rPr lang="en-US" cap="none" dirty="0">
                <a:latin typeface="Times New Roman" panose="02020603050405020304" pitchFamily="18" charset="0"/>
                <a:cs typeface="Times New Roman" panose="02020603050405020304" pitchFamily="18" charset="0"/>
              </a:rPr>
              <a:t> je za </a:t>
            </a:r>
            <a:r>
              <a:rPr lang="en-US" cap="none" dirty="0" err="1">
                <a:latin typeface="Times New Roman" panose="02020603050405020304" pitchFamily="18" charset="0"/>
                <a:cs typeface="Times New Roman" panose="02020603050405020304" pitchFamily="18" charset="0"/>
              </a:rPr>
              <a:t>razliku</a:t>
            </a:r>
            <a:r>
              <a:rPr lang="en-US" cap="none" dirty="0">
                <a:latin typeface="Times New Roman" panose="02020603050405020304" pitchFamily="18" charset="0"/>
                <a:cs typeface="Times New Roman" panose="02020603050405020304" pitchFamily="18" charset="0"/>
              </a:rPr>
              <a:t> od </a:t>
            </a:r>
            <a:r>
              <a:rPr lang="en-US" cap="none" dirty="0" err="1">
                <a:latin typeface="Times New Roman" panose="02020603050405020304" pitchFamily="18" charset="0"/>
                <a:cs typeface="Times New Roman" panose="02020603050405020304" pitchFamily="18" charset="0"/>
              </a:rPr>
              <a:t>upozorena</a:t>
            </a:r>
            <a:r>
              <a:rPr lang="en-US"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puno</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jačeg</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i</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obvezujućeg</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karaktera</a:t>
            </a:r>
            <a:r>
              <a:rPr lang="en-US" b="1" i="1" cap="none" dirty="0">
                <a:latin typeface="Times New Roman" panose="02020603050405020304" pitchFamily="18" charset="0"/>
                <a:cs typeface="Times New Roman" panose="02020603050405020304" pitchFamily="18" charset="0"/>
              </a:rPr>
              <a:t>.</a:t>
            </a:r>
          </a:p>
          <a:p>
            <a:pPr marL="0" indent="0">
              <a:buNone/>
            </a:pPr>
            <a:r>
              <a:rPr lang="hr-HR" b="1" i="1" cap="none" dirty="0">
                <a:latin typeface="Times New Roman" panose="02020603050405020304" pitchFamily="18" charset="0"/>
                <a:cs typeface="Times New Roman" panose="02020603050405020304" pitchFamily="18" charset="0"/>
              </a:rPr>
              <a:t>Naredba se izdaje radi:</a:t>
            </a:r>
          </a:p>
          <a:p>
            <a:pPr marL="0" indent="0">
              <a:buNone/>
            </a:pPr>
            <a:r>
              <a:rPr lang="hr-HR" b="1" i="1" cap="none" dirty="0">
                <a:latin typeface="Times New Roman" panose="02020603050405020304" pitchFamily="18" charset="0"/>
                <a:cs typeface="Times New Roman" panose="02020603050405020304" pitchFamily="18" charset="0"/>
              </a:rPr>
              <a:t>1. otklanjanja opasnosti za život i osobnu sigurnost štićenih osoba</a:t>
            </a:r>
          </a:p>
          <a:p>
            <a:pPr marL="0" indent="0">
              <a:buNone/>
            </a:pPr>
            <a:r>
              <a:rPr lang="hr-HR" b="1" i="1" cap="none" dirty="0">
                <a:latin typeface="Times New Roman" panose="02020603050405020304" pitchFamily="18" charset="0"/>
                <a:cs typeface="Times New Roman" panose="02020603050405020304" pitchFamily="18" charset="0"/>
              </a:rPr>
              <a:t>2. otklanjanja opasnosti za štićenu imovinu</a:t>
            </a:r>
          </a:p>
          <a:p>
            <a:pPr marL="0" indent="0">
              <a:buNone/>
            </a:pPr>
            <a:r>
              <a:rPr lang="hr-HR" b="1" i="1" cap="none" dirty="0">
                <a:latin typeface="Times New Roman" panose="02020603050405020304" pitchFamily="18" charset="0"/>
                <a:cs typeface="Times New Roman" panose="02020603050405020304" pitchFamily="18" charset="0"/>
              </a:rPr>
              <a:t>3. sprječavanja izvršenja kaznenih djela i prekršaja, hvatanja njihovih počinitelja i osiguranja tragova tih djela koji mogu poslužiti kao dokaz</a:t>
            </a:r>
          </a:p>
          <a:p>
            <a:pPr marL="0" indent="0">
              <a:buNone/>
            </a:pPr>
            <a:r>
              <a:rPr lang="hr-HR" b="1" i="1" cap="none" dirty="0">
                <a:latin typeface="Times New Roman" panose="02020603050405020304" pitchFamily="18" charset="0"/>
                <a:cs typeface="Times New Roman" panose="02020603050405020304" pitchFamily="18" charset="0"/>
              </a:rPr>
              <a:t>4. održavanja reda i mira i uspostavljanja narušenog reda i mira u štićenom objektu i prostoru</a:t>
            </a:r>
          </a:p>
          <a:p>
            <a:pPr marL="0" indent="0">
              <a:buNone/>
            </a:pPr>
            <a:r>
              <a:rPr lang="hr-HR" b="1" i="1" cap="none" dirty="0">
                <a:latin typeface="Times New Roman" panose="02020603050405020304" pitchFamily="18" charset="0"/>
                <a:cs typeface="Times New Roman" panose="02020603050405020304" pitchFamily="18" charset="0"/>
              </a:rPr>
              <a:t>5. zaprječivanja pristupa ili zadržavanja na prostoru ili objektu koji se štiti.</a:t>
            </a:r>
          </a:p>
          <a:p>
            <a:pPr marL="0" indent="0">
              <a:buNone/>
            </a:pPr>
            <a:endParaRPr lang="hr-HR"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55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04EEA-4E09-5CB5-6925-644450D96CED}"/>
              </a:ext>
            </a:extLst>
          </p:cNvPr>
          <p:cNvSpPr>
            <a:spLocks noGrp="1"/>
          </p:cNvSpPr>
          <p:nvPr>
            <p:ph sz="quarter" idx="13"/>
          </p:nvPr>
        </p:nvSpPr>
        <p:spPr>
          <a:xfrm>
            <a:off x="913774" y="875072"/>
            <a:ext cx="10363826" cy="4916128"/>
          </a:xfrm>
        </p:spPr>
        <p:txBody>
          <a:bodyPr>
            <a:normAutofit/>
          </a:bodyPr>
          <a:lstStyle/>
          <a:p>
            <a:r>
              <a:rPr lang="hr-HR"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U</a:t>
            </a:r>
            <a:r>
              <a:rPr lang="hr-HR" cap="none" dirty="0">
                <a:latin typeface="Times New Roman" panose="02020603050405020304" pitchFamily="18" charset="0"/>
                <a:cs typeface="Times New Roman" panose="02020603050405020304" pitchFamily="18" charset="0"/>
              </a:rPr>
              <a:t>pozorenja i naredbe daju se</a:t>
            </a:r>
            <a:r>
              <a:rPr lang="en-US" cap="none" dirty="0">
                <a:latin typeface="Times New Roman" panose="02020603050405020304" pitchFamily="18" charset="0"/>
                <a:cs typeface="Times New Roman" panose="02020603050405020304" pitchFamily="18" charset="0"/>
              </a:rPr>
              <a:t>:</a:t>
            </a:r>
          </a:p>
          <a:p>
            <a:pPr lvl="1"/>
            <a:endParaRPr lang="en-US" cap="none"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hr-HR" sz="1800" b="1" i="1" cap="none" dirty="0">
                <a:latin typeface="Times New Roman" panose="02020603050405020304" pitchFamily="18" charset="0"/>
                <a:cs typeface="Times New Roman" panose="02020603050405020304" pitchFamily="18" charset="0"/>
              </a:rPr>
              <a:t>usmeno</a:t>
            </a:r>
            <a:r>
              <a:rPr lang="hr-HR" sz="1800" cap="none" dirty="0">
                <a:latin typeface="Times New Roman" panose="02020603050405020304" pitchFamily="18" charset="0"/>
                <a:cs typeface="Times New Roman" panose="02020603050405020304" pitchFamily="18" charset="0"/>
              </a:rPr>
              <a:t> </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najčešći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oblik</a:t>
            </a:r>
            <a:r>
              <a:rPr lang="en-US" sz="1800" cap="none" dirty="0">
                <a:latin typeface="Times New Roman" panose="02020603050405020304" pitchFamily="18" charset="0"/>
                <a:cs typeface="Times New Roman" panose="02020603050405020304" pitchFamily="18" charset="0"/>
              </a:rPr>
              <a:t> koji se </a:t>
            </a:r>
            <a:r>
              <a:rPr lang="en-US" sz="1800" cap="none" dirty="0" err="1">
                <a:latin typeface="Times New Roman" panose="02020603050405020304" pitchFamily="18" charset="0"/>
                <a:cs typeface="Times New Roman" panose="02020603050405020304" pitchFamily="18" charset="0"/>
              </a:rPr>
              <a:t>koristi</a:t>
            </a:r>
            <a:r>
              <a:rPr lang="en-US" sz="1800" cap="none" dirty="0">
                <a:latin typeface="Times New Roman" panose="02020603050405020304" pitchFamily="18" charset="0"/>
                <a:cs typeface="Times New Roman" panose="02020603050405020304" pitchFamily="18" charset="0"/>
              </a:rPr>
              <a:t> u </a:t>
            </a:r>
            <a:r>
              <a:rPr lang="en-US" sz="1800" cap="none" dirty="0" err="1">
                <a:latin typeface="Times New Roman" panose="02020603050405020304" pitchFamily="18" charset="0"/>
                <a:cs typeface="Times New Roman" panose="02020603050405020304" pitchFamily="18" charset="0"/>
              </a:rPr>
              <a:t>primjeni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ove</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ovlasti</a:t>
            </a:r>
            <a:endParaRPr lang="en-US" sz="1800" cap="none"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1800" b="1" i="1" cap="none" dirty="0">
                <a:latin typeface="Times New Roman" panose="02020603050405020304" pitchFamily="18" charset="0"/>
                <a:cs typeface="Times New Roman" panose="02020603050405020304" pitchFamily="18" charset="0"/>
              </a:rPr>
              <a:t>p</a:t>
            </a:r>
            <a:r>
              <a:rPr lang="hr-HR" sz="1800" b="1" i="1" cap="none" dirty="0">
                <a:latin typeface="Times New Roman" panose="02020603050405020304" pitchFamily="18" charset="0"/>
                <a:cs typeface="Times New Roman" panose="02020603050405020304" pitchFamily="18" charset="0"/>
              </a:rPr>
              <a:t>isano</a:t>
            </a:r>
            <a:r>
              <a:rPr lang="en-US" sz="1800" b="1" i="1" cap="none" dirty="0">
                <a:latin typeface="Times New Roman" panose="02020603050405020304" pitchFamily="18" charset="0"/>
                <a:cs typeface="Times New Roman" panose="02020603050405020304" pitchFamily="18" charset="0"/>
              </a:rPr>
              <a:t> </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praksa</a:t>
            </a:r>
            <a:r>
              <a:rPr lang="en-US" sz="1800" cap="none" dirty="0">
                <a:latin typeface="Times New Roman" panose="02020603050405020304" pitchFamily="18" charset="0"/>
                <a:cs typeface="Times New Roman" panose="02020603050405020304" pitchFamily="18" charset="0"/>
              </a:rPr>
              <a:t> je </a:t>
            </a:r>
            <a:r>
              <a:rPr lang="en-US" sz="1800" cap="none" dirty="0" err="1">
                <a:latin typeface="Times New Roman" panose="02020603050405020304" pitchFamily="18" charset="0"/>
                <a:cs typeface="Times New Roman" panose="02020603050405020304" pitchFamily="18" charset="0"/>
              </a:rPr>
              <a:t>pokazala</a:t>
            </a:r>
            <a:r>
              <a:rPr lang="en-US" sz="1800" cap="none" dirty="0">
                <a:latin typeface="Times New Roman" panose="02020603050405020304" pitchFamily="18" charset="0"/>
                <a:cs typeface="Times New Roman" panose="02020603050405020304" pitchFamily="18" charset="0"/>
              </a:rPr>
              <a:t> da </a:t>
            </a:r>
            <a:r>
              <a:rPr lang="en-US" sz="1800" cap="none" dirty="0" err="1">
                <a:latin typeface="Times New Roman" panose="02020603050405020304" pitchFamily="18" charset="0"/>
                <a:cs typeface="Times New Roman" panose="02020603050405020304" pitchFamily="18" charset="0"/>
              </a:rPr>
              <a:t>određivanje</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nekog</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pravila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ponašanja</a:t>
            </a:r>
            <a:r>
              <a:rPr lang="en-US" sz="1800" cap="none" dirty="0">
                <a:latin typeface="Times New Roman" panose="02020603050405020304" pitchFamily="18" charset="0"/>
                <a:cs typeface="Times New Roman" panose="02020603050405020304" pitchFamily="18" charset="0"/>
              </a:rPr>
              <a:t> u </a:t>
            </a:r>
            <a:r>
              <a:rPr lang="en-US" sz="1800" cap="none" dirty="0" err="1">
                <a:latin typeface="Times New Roman" panose="02020603050405020304" pitchFamily="18" charset="0"/>
                <a:cs typeface="Times New Roman" panose="02020603050405020304" pitchFamily="18" charset="0"/>
              </a:rPr>
              <a:t>pisanom</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slikovnom</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obliku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ima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veliki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preventivni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značaj</a:t>
            </a:r>
            <a:r>
              <a:rPr lang="en-US" sz="1800" cap="none" dirty="0">
                <a:latin typeface="Times New Roman" panose="02020603050405020304" pitchFamily="18" charset="0"/>
                <a:cs typeface="Times New Roman" panose="02020603050405020304" pitchFamily="18" charset="0"/>
              </a:rPr>
              <a:t>. Naime, </a:t>
            </a:r>
            <a:r>
              <a:rPr lang="en-US" sz="1800" cap="none" dirty="0" err="1">
                <a:latin typeface="Times New Roman" panose="02020603050405020304" pitchFamily="18" charset="0"/>
                <a:cs typeface="Times New Roman" panose="02020603050405020304" pitchFamily="18" charset="0"/>
              </a:rPr>
              <a:t>vidno</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istaknuti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pisani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ili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slikovni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oblik</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ističe</a:t>
            </a:r>
            <a:r>
              <a:rPr lang="en-US" sz="1800" cap="none" dirty="0">
                <a:latin typeface="Times New Roman" panose="02020603050405020304" pitchFamily="18" charset="0"/>
                <a:cs typeface="Times New Roman" panose="02020603050405020304" pitchFamily="18" charset="0"/>
              </a:rPr>
              <a:t> se </a:t>
            </a:r>
            <a:r>
              <a:rPr lang="en-US" sz="1800" cap="none" dirty="0" err="1">
                <a:latin typeface="Times New Roman" panose="02020603050405020304" pitchFamily="18" charset="0"/>
                <a:cs typeface="Times New Roman" panose="02020603050405020304" pitchFamily="18" charset="0"/>
              </a:rPr>
              <a:t>boljom</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razumljivošću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pojačava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pedagoški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učinak</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osnažuje</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pravilo</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a:t>
            </a:r>
            <a:r>
              <a:rPr lang="en-US" sz="1800" cap="none" dirty="0">
                <a:latin typeface="Times New Roman" panose="02020603050405020304" pitchFamily="18" charset="0"/>
                <a:cs typeface="Times New Roman" panose="02020603050405020304" pitchFamily="18" charset="0"/>
              </a:rPr>
              <a:t> sl. </a:t>
            </a:r>
          </a:p>
          <a:p>
            <a:pPr lvl="2">
              <a:buFont typeface="Wingdings" panose="05000000000000000000" pitchFamily="2" charset="2"/>
              <a:buChar char="Ø"/>
            </a:pPr>
            <a:r>
              <a:rPr lang="hr-HR" sz="1800" b="1" i="1" cap="none" dirty="0">
                <a:latin typeface="Times New Roman" panose="02020603050405020304" pitchFamily="18" charset="0"/>
                <a:cs typeface="Times New Roman" panose="02020603050405020304" pitchFamily="18" charset="0"/>
              </a:rPr>
              <a:t>pokretima i postavljanjem tijela (pokazivanjem ruku i sl.)</a:t>
            </a:r>
            <a:r>
              <a:rPr lang="en-US" sz="1800" b="1" i="1" cap="none" dirty="0">
                <a:latin typeface="Times New Roman" panose="02020603050405020304" pitchFamily="18" charset="0"/>
                <a:cs typeface="Times New Roman" panose="02020603050405020304" pitchFamily="18" charset="0"/>
              </a:rPr>
              <a:t> </a:t>
            </a:r>
            <a:r>
              <a:rPr lang="en-US" sz="1800" cap="none" dirty="0">
                <a:latin typeface="Times New Roman" panose="02020603050405020304" pitchFamily="18" charset="0"/>
                <a:cs typeface="Times New Roman" panose="02020603050405020304" pitchFamily="18" charset="0"/>
              </a:rPr>
              <a:t>– u </a:t>
            </a:r>
            <a:r>
              <a:rPr lang="en-US" sz="1800" cap="none" dirty="0" err="1">
                <a:latin typeface="Times New Roman" panose="02020603050405020304" pitchFamily="18" charset="0"/>
                <a:cs typeface="Times New Roman" panose="02020603050405020304" pitchFamily="18" charset="0"/>
              </a:rPr>
              <a:t>praksi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nema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značaju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primjenu</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koristi</a:t>
            </a:r>
            <a:r>
              <a:rPr lang="en-US" sz="1800" cap="none" dirty="0">
                <a:latin typeface="Times New Roman" panose="02020603050405020304" pitchFamily="18" charset="0"/>
                <a:cs typeface="Times New Roman" panose="02020603050405020304" pitchFamily="18" charset="0"/>
              </a:rPr>
              <a:t> se </a:t>
            </a:r>
            <a:r>
              <a:rPr lang="en-US" sz="1800" cap="none" dirty="0" err="1">
                <a:latin typeface="Times New Roman" panose="02020603050405020304" pitchFamily="18" charset="0"/>
                <a:cs typeface="Times New Roman" panose="02020603050405020304" pitchFamily="18" charset="0"/>
              </a:rPr>
              <a:t>prvenstveno</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kod</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nadzora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parkirnih</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mjesta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tjekom</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osiguranja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prostora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kojima</a:t>
            </a:r>
            <a:r>
              <a:rPr lang="en-US" sz="1800" cap="none" dirty="0">
                <a:latin typeface="Times New Roman" panose="02020603050405020304" pitchFamily="18" charset="0"/>
                <a:cs typeface="Times New Roman" panose="02020603050405020304" pitchFamily="18" charset="0"/>
              </a:rPr>
              <a:t> je </a:t>
            </a:r>
            <a:r>
              <a:rPr lang="en-US" sz="1800" cap="none" dirty="0" err="1">
                <a:latin typeface="Times New Roman" panose="02020603050405020304" pitchFamily="18" charset="0"/>
                <a:cs typeface="Times New Roman" panose="02020603050405020304" pitchFamily="18" charset="0"/>
              </a:rPr>
              <a:t>prvenstveno</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ograničena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sloboda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kretanja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te</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javnih</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okupljanja</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i</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športskih</a:t>
            </a:r>
            <a:r>
              <a:rPr lang="en-US" sz="1800" cap="none" dirty="0">
                <a:latin typeface="Times New Roman" panose="02020603050405020304" pitchFamily="18" charset="0"/>
                <a:cs typeface="Times New Roman" panose="02020603050405020304" pitchFamily="18" charset="0"/>
              </a:rPr>
              <a:t> </a:t>
            </a:r>
            <a:r>
              <a:rPr lang="en-US" sz="1800" cap="none" dirty="0" err="1">
                <a:latin typeface="Times New Roman" panose="02020603050405020304" pitchFamily="18" charset="0"/>
                <a:cs typeface="Times New Roman" panose="02020603050405020304" pitchFamily="18" charset="0"/>
              </a:rPr>
              <a:t>natjecanja</a:t>
            </a:r>
            <a:endParaRPr lang="en-US" sz="1800" cap="none"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endParaRPr lang="en-US" sz="1800" cap="none"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endParaRPr lang="en-US"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91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D4A00-BBA2-1A65-7B74-D7B84A214BF0}"/>
              </a:ext>
            </a:extLst>
          </p:cNvPr>
          <p:cNvSpPr>
            <a:spLocks noGrp="1"/>
          </p:cNvSpPr>
          <p:nvPr>
            <p:ph sz="quarter" idx="13"/>
          </p:nvPr>
        </p:nvSpPr>
        <p:spPr>
          <a:xfrm>
            <a:off x="913774" y="757084"/>
            <a:ext cx="10363826" cy="5034115"/>
          </a:xfrm>
        </p:spPr>
        <p:txBody>
          <a:bodyPr/>
          <a:lstStyle/>
          <a:p>
            <a:r>
              <a:rPr lang="en-US" dirty="0"/>
              <a:t>“</a:t>
            </a:r>
            <a:r>
              <a:rPr lang="hr-HR" sz="2400" i="1" cap="none" dirty="0">
                <a:effectLst/>
                <a:latin typeface="Times New Roman" panose="02020603050405020304" pitchFamily="18" charset="0"/>
                <a:ea typeface="Calibri" panose="020F0502020204030204" pitchFamily="34" charset="0"/>
                <a:cs typeface="Times New Roman" panose="02020603050405020304" pitchFamily="18" charset="0"/>
              </a:rPr>
              <a:t>Djelatnost privatne zaštite obuhvaća poslove zaštite osoba i imovine koji se obavljaju tjelesnom i/ili tehničkom zaštitom te poslove izrade prosudbi ugroženosti, uz primjenu pravila postupanja propisanih ovim zakonom i propisima donesenim na temelju ovoga zakona.</a:t>
            </a:r>
            <a:r>
              <a:rPr lang="en-US" sz="2400" i="1"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none"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cap="none" dirty="0" err="1">
                <a:effectLst/>
                <a:latin typeface="Times New Roman" panose="02020603050405020304" pitchFamily="18" charset="0"/>
                <a:ea typeface="Calibri" panose="020F0502020204030204" pitchFamily="34" charset="0"/>
                <a:cs typeface="Times New Roman" panose="02020603050405020304" pitchFamily="18" charset="0"/>
              </a:rPr>
              <a:t>Zakon</a:t>
            </a:r>
            <a:r>
              <a:rPr lang="en-US" sz="2400" cap="none"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2400" cap="none" dirty="0" err="1">
                <a:effectLst/>
                <a:latin typeface="Times New Roman" panose="02020603050405020304" pitchFamily="18" charset="0"/>
                <a:ea typeface="Calibri" panose="020F0502020204030204" pitchFamily="34" charset="0"/>
                <a:cs typeface="Times New Roman" panose="02020603050405020304" pitchFamily="18" charset="0"/>
              </a:rPr>
              <a:t>privatnoj</a:t>
            </a:r>
            <a:r>
              <a:rPr lang="en-US" sz="24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none" dirty="0" err="1">
                <a:effectLst/>
                <a:latin typeface="Times New Roman" panose="02020603050405020304" pitchFamily="18" charset="0"/>
                <a:ea typeface="Calibri" panose="020F0502020204030204" pitchFamily="34" charset="0"/>
                <a:cs typeface="Times New Roman" panose="02020603050405020304" pitchFamily="18" charset="0"/>
              </a:rPr>
              <a:t>zaštiti</a:t>
            </a:r>
            <a:r>
              <a:rPr lang="en-US" sz="2400" cap="none" dirty="0">
                <a:effectLst/>
                <a:latin typeface="Times New Roman" panose="02020603050405020304" pitchFamily="18" charset="0"/>
                <a:ea typeface="Calibri" panose="020F0502020204030204" pitchFamily="34" charset="0"/>
                <a:cs typeface="Times New Roman" panose="02020603050405020304" pitchFamily="18" charset="0"/>
              </a:rPr>
              <a:t> NN 16/20, 114/22)</a:t>
            </a:r>
            <a:endParaRPr lang="hr-HR"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50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D210F8-A41D-AAE7-D7EB-10AFD5539408}"/>
              </a:ext>
            </a:extLst>
          </p:cNvPr>
          <p:cNvSpPr>
            <a:spLocks noGrp="1"/>
          </p:cNvSpPr>
          <p:nvPr>
            <p:ph sz="quarter" idx="13"/>
          </p:nvPr>
        </p:nvSpPr>
        <p:spPr>
          <a:xfrm>
            <a:off x="913774" y="776748"/>
            <a:ext cx="10363826" cy="5014451"/>
          </a:xfrm>
        </p:spPr>
        <p:txBody>
          <a:bodyPr/>
          <a:lstStyle/>
          <a:p>
            <a:r>
              <a:rPr lang="hr-HR" cap="none" dirty="0">
                <a:latin typeface="Times New Roman" panose="02020603050405020304" pitchFamily="18" charset="0"/>
                <a:cs typeface="Times New Roman" panose="02020603050405020304" pitchFamily="18" charset="0"/>
              </a:rPr>
              <a:t>Zaštitar i zaštitar specijalist će nakon izdavanja naredbe upozoriti osobu da će u slučaju nepostupanja po naredbi upotrijebiti zakonom predviđeno sredstvo prisile.</a:t>
            </a:r>
            <a:endParaRPr lang="en-US" cap="none" dirty="0">
              <a:latin typeface="Times New Roman" panose="02020603050405020304" pitchFamily="18" charset="0"/>
              <a:cs typeface="Times New Roman" panose="02020603050405020304" pitchFamily="18" charset="0"/>
            </a:endParaRPr>
          </a:p>
          <a:p>
            <a:r>
              <a:rPr lang="hr-HR" cap="none" dirty="0">
                <a:latin typeface="Times New Roman" panose="02020603050405020304" pitchFamily="18" charset="0"/>
                <a:cs typeface="Times New Roman" panose="02020603050405020304" pitchFamily="18" charset="0"/>
              </a:rPr>
              <a:t>Ako osoba ne postupi po izdanoj naredbi, zaštitar i zaštitar specijalist će upotrijebiti zakonom predviđena sredstva prisile, a čuvar će zatražiti postupanje zaštitara, zaštitara specijalista ili policijskih službenika.</a:t>
            </a:r>
            <a:endParaRPr lang="en-US" cap="none" dirty="0">
              <a:latin typeface="Times New Roman" panose="02020603050405020304" pitchFamily="18" charset="0"/>
              <a:cs typeface="Times New Roman" panose="02020603050405020304" pitchFamily="18" charset="0"/>
            </a:endParaRPr>
          </a:p>
          <a:p>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147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BFD99-7B85-E80A-CA97-9E05FBAAD437}"/>
              </a:ext>
            </a:extLst>
          </p:cNvPr>
          <p:cNvSpPr>
            <a:spLocks noGrp="1"/>
          </p:cNvSpPr>
          <p:nvPr>
            <p:ph sz="quarter" idx="13"/>
          </p:nvPr>
        </p:nvSpPr>
        <p:spPr>
          <a:xfrm>
            <a:off x="913774" y="530942"/>
            <a:ext cx="10363826" cy="5260257"/>
          </a:xfrm>
        </p:spPr>
        <p:txBody>
          <a:bodyPr/>
          <a:lstStyle/>
          <a:p>
            <a:r>
              <a:rPr lang="en-US" cap="none" dirty="0" err="1">
                <a:latin typeface="Times New Roman" panose="02020603050405020304" pitchFamily="18" charset="0"/>
                <a:cs typeface="Times New Roman" panose="02020603050405020304" pitchFamily="18" charset="0"/>
              </a:rPr>
              <a:t>Upozorenja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naredbe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moraju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biti</a:t>
            </a:r>
            <a:r>
              <a:rPr lang="en-US" cap="none"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b="1" i="1" cap="none" dirty="0" err="1">
                <a:latin typeface="Times New Roman" panose="02020603050405020304" pitchFamily="18" charset="0"/>
                <a:cs typeface="Times New Roman" panose="02020603050405020304" pitchFamily="18" charset="0"/>
              </a:rPr>
              <a:t>zakonita</a:t>
            </a:r>
            <a:r>
              <a:rPr lang="en-US" b="1" i="1"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upozorenje</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može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upućivati</a:t>
            </a:r>
            <a:r>
              <a:rPr lang="en-US" cap="none" dirty="0">
                <a:latin typeface="Times New Roman" panose="02020603050405020304" pitchFamily="18" charset="0"/>
                <a:cs typeface="Times New Roman" panose="02020603050405020304" pitchFamily="18" charset="0"/>
              </a:rPr>
              <a:t> u </a:t>
            </a:r>
            <a:r>
              <a:rPr lang="en-US" cap="none" dirty="0" err="1">
                <a:latin typeface="Times New Roman" panose="02020603050405020304" pitchFamily="18" charset="0"/>
                <a:cs typeface="Times New Roman" panose="02020603050405020304" pitchFamily="18" charset="0"/>
              </a:rPr>
              <a:t>svakoj</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situaciji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ako</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iz</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ponašanja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neke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može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zaključiti</a:t>
            </a:r>
            <a:r>
              <a:rPr lang="en-US" cap="none" dirty="0">
                <a:latin typeface="Times New Roman" panose="02020603050405020304" pitchFamily="18" charset="0"/>
                <a:cs typeface="Times New Roman" panose="02020603050405020304" pitchFamily="18" charset="0"/>
              </a:rPr>
              <a:t> da </a:t>
            </a:r>
            <a:r>
              <a:rPr lang="en-US" cap="none" dirty="0" err="1">
                <a:latin typeface="Times New Roman" panose="02020603050405020304" pitchFamily="18" charset="0"/>
                <a:cs typeface="Times New Roman" panose="02020603050405020304" pitchFamily="18" charset="0"/>
              </a:rPr>
              <a:t>će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doći</a:t>
            </a:r>
            <a:r>
              <a:rPr lang="en-US" cap="none" dirty="0">
                <a:latin typeface="Times New Roman" panose="02020603050405020304" pitchFamily="18" charset="0"/>
                <a:cs typeface="Times New Roman" panose="02020603050405020304" pitchFamily="18" charset="0"/>
              </a:rPr>
              <a:t> do </a:t>
            </a:r>
            <a:r>
              <a:rPr lang="en-US" cap="none" dirty="0" err="1">
                <a:latin typeface="Times New Roman" panose="02020603050405020304" pitchFamily="18" charset="0"/>
                <a:cs typeface="Times New Roman" panose="02020603050405020304" pitchFamily="18" charset="0"/>
              </a:rPr>
              <a:t>povrede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nekog</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štićenog</a:t>
            </a:r>
            <a:r>
              <a:rPr lang="en-US" cap="none" dirty="0">
                <a:latin typeface="Times New Roman" panose="02020603050405020304" pitchFamily="18" charset="0"/>
                <a:cs typeface="Times New Roman" panose="02020603050405020304" pitchFamily="18" charset="0"/>
              </a:rPr>
              <a:t> dobra, </a:t>
            </a:r>
            <a:r>
              <a:rPr lang="en-US" cap="none" dirty="0" err="1">
                <a:latin typeface="Times New Roman" panose="02020603050405020304" pitchFamily="18" charset="0"/>
                <a:cs typeface="Times New Roman" panose="02020603050405020304" pitchFamily="18" charset="0"/>
              </a:rPr>
              <a:t>dok</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naredba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može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korisiti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samo</a:t>
            </a:r>
            <a:r>
              <a:rPr lang="en-US" cap="none" dirty="0">
                <a:latin typeface="Times New Roman" panose="02020603050405020304" pitchFamily="18" charset="0"/>
                <a:cs typeface="Times New Roman" panose="02020603050405020304" pitchFamily="18" charset="0"/>
              </a:rPr>
              <a:t> u </a:t>
            </a:r>
            <a:r>
              <a:rPr lang="en-US" cap="none" dirty="0" err="1">
                <a:latin typeface="Times New Roman" panose="02020603050405020304" pitchFamily="18" charset="0"/>
                <a:cs typeface="Times New Roman" panose="02020603050405020304" pitchFamily="18" charset="0"/>
              </a:rPr>
              <a:t>slučajevima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predviđenim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Zakonom</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cap="none" dirty="0" err="1">
                <a:latin typeface="Times New Roman" panose="02020603050405020304" pitchFamily="18" charset="0"/>
                <a:cs typeface="Times New Roman" panose="02020603050405020304" pitchFamily="18" charset="0"/>
              </a:rPr>
              <a:t>kratka</a:t>
            </a:r>
            <a:r>
              <a:rPr lang="en-US" b="1" cap="none" dirty="0">
                <a:latin typeface="Times New Roman" panose="02020603050405020304" pitchFamily="18" charset="0"/>
                <a:cs typeface="Times New Roman" panose="02020603050405020304" pitchFamily="18" charset="0"/>
              </a:rPr>
              <a:t>, </a:t>
            </a:r>
            <a:r>
              <a:rPr lang="en-US" b="1" cap="none" dirty="0" err="1">
                <a:latin typeface="Times New Roman" panose="02020603050405020304" pitchFamily="18" charset="0"/>
                <a:cs typeface="Times New Roman" panose="02020603050405020304" pitchFamily="18" charset="0"/>
              </a:rPr>
              <a:t>jasna</a:t>
            </a:r>
            <a:r>
              <a:rPr lang="en-US" b="1" cap="none" dirty="0">
                <a:latin typeface="Times New Roman" panose="02020603050405020304" pitchFamily="18" charset="0"/>
                <a:cs typeface="Times New Roman" panose="02020603050405020304" pitchFamily="18" charset="0"/>
              </a:rPr>
              <a:t> </a:t>
            </a:r>
            <a:r>
              <a:rPr lang="en-US" b="1" cap="none" dirty="0" err="1">
                <a:latin typeface="Times New Roman" panose="02020603050405020304" pitchFamily="18" charset="0"/>
                <a:cs typeface="Times New Roman" panose="02020603050405020304" pitchFamily="18" charset="0"/>
              </a:rPr>
              <a:t>i</a:t>
            </a:r>
            <a:r>
              <a:rPr lang="en-US" b="1" cap="none" dirty="0">
                <a:latin typeface="Times New Roman" panose="02020603050405020304" pitchFamily="18" charset="0"/>
                <a:cs typeface="Times New Roman" panose="02020603050405020304" pitchFamily="18" charset="0"/>
              </a:rPr>
              <a:t> </a:t>
            </a:r>
            <a:r>
              <a:rPr lang="en-US" b="1" cap="none" dirty="0" err="1">
                <a:latin typeface="Times New Roman" panose="02020603050405020304" pitchFamily="18" charset="0"/>
                <a:cs typeface="Times New Roman" panose="02020603050405020304" pitchFamily="18" charset="0"/>
              </a:rPr>
              <a:t>precizna</a:t>
            </a:r>
            <a:r>
              <a:rPr lang="en-US" b="1"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upozorenje</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razlikuje</a:t>
            </a:r>
            <a:r>
              <a:rPr lang="en-US" cap="none" dirty="0">
                <a:latin typeface="Times New Roman" panose="02020603050405020304" pitchFamily="18" charset="0"/>
                <a:cs typeface="Times New Roman" panose="02020603050405020304" pitchFamily="18" charset="0"/>
              </a:rPr>
              <a:t> od </a:t>
            </a:r>
            <a:r>
              <a:rPr lang="en-US" cap="none" dirty="0" err="1">
                <a:latin typeface="Times New Roman" panose="02020603050405020304" pitchFamily="18" charset="0"/>
                <a:cs typeface="Times New Roman" panose="02020603050405020304" pitchFamily="18" charset="0"/>
              </a:rPr>
              <a:t>naredbe</a:t>
            </a:r>
            <a:r>
              <a:rPr lang="en-US" cap="none" dirty="0">
                <a:latin typeface="Times New Roman" panose="02020603050405020304" pitchFamily="18" charset="0"/>
                <a:cs typeface="Times New Roman" panose="02020603050405020304" pitchFamily="18" charset="0"/>
              </a:rPr>
              <a:t> po </a:t>
            </a:r>
            <a:r>
              <a:rPr lang="en-US" cap="none" dirty="0" err="1">
                <a:latin typeface="Times New Roman" panose="02020603050405020304" pitchFamily="18" charset="0"/>
                <a:cs typeface="Times New Roman" panose="02020603050405020304" pitchFamily="18" charset="0"/>
              </a:rPr>
              <a:t>tonu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po </a:t>
            </a:r>
            <a:r>
              <a:rPr lang="en-US" cap="none" dirty="0" err="1">
                <a:latin typeface="Times New Roman" panose="02020603050405020304" pitchFamily="18" charset="0"/>
                <a:cs typeface="Times New Roman" panose="02020603050405020304" pitchFamily="18" charset="0"/>
              </a:rPr>
              <a:t>sadržaju</a:t>
            </a:r>
            <a:endParaRPr lang="en-US" cap="none" dirty="0">
              <a:latin typeface="Times New Roman" panose="02020603050405020304" pitchFamily="18" charset="0"/>
              <a:cs typeface="Times New Roman" panose="02020603050405020304" pitchFamily="18" charset="0"/>
            </a:endParaRPr>
          </a:p>
          <a:p>
            <a:pPr marL="0" indent="0">
              <a:buNone/>
            </a:pP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Naredba</a:t>
            </a:r>
            <a:r>
              <a:rPr lang="en-US" cap="none" dirty="0">
                <a:latin typeface="Times New Roman" panose="02020603050405020304" pitchFamily="18" charset="0"/>
                <a:cs typeface="Times New Roman" panose="02020603050405020304" pitchFamily="18" charset="0"/>
              </a:rPr>
              <a:t> se u </a:t>
            </a:r>
            <a:r>
              <a:rPr lang="en-US" cap="none" dirty="0" err="1">
                <a:latin typeface="Times New Roman" panose="02020603050405020304" pitchFamily="18" charset="0"/>
                <a:cs typeface="Times New Roman" panose="02020603050405020304" pitchFamily="18" charset="0"/>
              </a:rPr>
              <a:t>pravilu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izdaje</a:t>
            </a:r>
            <a:r>
              <a:rPr lang="en-US"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povišenim</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tonom</a:t>
            </a:r>
            <a:r>
              <a:rPr lang="en-US" b="1" i="1"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s </a:t>
            </a:r>
            <a:r>
              <a:rPr lang="en-US" cap="none" dirty="0" err="1">
                <a:latin typeface="Times New Roman" panose="02020603050405020304" pitchFamily="18" charset="0"/>
                <a:cs typeface="Times New Roman" panose="02020603050405020304" pitchFamily="18" charset="0"/>
              </a:rPr>
              <a:t>upozorenjem</a:t>
            </a:r>
            <a:r>
              <a:rPr lang="en-US" cap="none" dirty="0">
                <a:latin typeface="Times New Roman" panose="02020603050405020304" pitchFamily="18" charset="0"/>
                <a:cs typeface="Times New Roman" panose="02020603050405020304" pitchFamily="18" charset="0"/>
              </a:rPr>
              <a:t> da </a:t>
            </a:r>
            <a:r>
              <a:rPr lang="en-US" cap="none" dirty="0" err="1">
                <a:latin typeface="Times New Roman" panose="02020603050405020304" pitchFamily="18" charset="0"/>
                <a:cs typeface="Times New Roman" panose="02020603050405020304" pitchFamily="18" charset="0"/>
              </a:rPr>
              <a:t>će</a:t>
            </a:r>
            <a:r>
              <a:rPr lang="en-US" cap="none" dirty="0">
                <a:latin typeface="Times New Roman" panose="02020603050405020304" pitchFamily="18" charset="0"/>
                <a:cs typeface="Times New Roman" panose="02020603050405020304" pitchFamily="18" charset="0"/>
              </a:rPr>
              <a:t> u </a:t>
            </a:r>
            <a:r>
              <a:rPr lang="en-US" cap="none" dirty="0" err="1">
                <a:latin typeface="Times New Roman" panose="02020603050405020304" pitchFamily="18" charset="0"/>
                <a:cs typeface="Times New Roman" panose="02020603050405020304" pitchFamily="18" charset="0"/>
              </a:rPr>
              <a:t>slučaju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neposluha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biti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primjenjena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zakonom</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predviđena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sredstva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prisile</a:t>
            </a:r>
            <a:r>
              <a:rPr lang="en-US" cap="none" dirty="0">
                <a:latin typeface="Times New Roman" panose="02020603050405020304" pitchFamily="18" charset="0"/>
                <a:cs typeface="Times New Roman" panose="02020603050405020304" pitchFamily="18" charset="0"/>
              </a:rPr>
              <a:t>.</a:t>
            </a:r>
          </a:p>
          <a:p>
            <a:pPr marL="0" indent="0">
              <a:buNone/>
            </a:pP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Upozorenje</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izdaje</a:t>
            </a:r>
            <a:r>
              <a:rPr lang="en-US"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blažim</a:t>
            </a:r>
            <a:r>
              <a:rPr lang="en-US" b="1" i="1" cap="none" dirty="0">
                <a:latin typeface="Times New Roman" panose="02020603050405020304" pitchFamily="18" charset="0"/>
                <a:cs typeface="Times New Roman" panose="02020603050405020304" pitchFamily="18" charset="0"/>
              </a:rPr>
              <a:t> </a:t>
            </a:r>
            <a:r>
              <a:rPr lang="en-US" b="1" i="1" cap="none" dirty="0" err="1">
                <a:latin typeface="Times New Roman" panose="02020603050405020304" pitchFamily="18" charset="0"/>
                <a:cs typeface="Times New Roman" panose="02020603050405020304" pitchFamily="18" charset="0"/>
              </a:rPr>
              <a:t>tonom</a:t>
            </a:r>
            <a:r>
              <a:rPr lang="en-US" b="1" i="1"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kojim</a:t>
            </a:r>
            <a:r>
              <a:rPr lang="en-US" cap="none" dirty="0">
                <a:latin typeface="Times New Roman" panose="02020603050405020304" pitchFamily="18" charset="0"/>
                <a:cs typeface="Times New Roman" panose="02020603050405020304" pitchFamily="18" charset="0"/>
              </a:rPr>
              <a:t> se </a:t>
            </a:r>
            <a:r>
              <a:rPr lang="en-US" cap="none" dirty="0" err="1">
                <a:latin typeface="Times New Roman" panose="02020603050405020304" pitchFamily="18" charset="0"/>
                <a:cs typeface="Times New Roman" panose="02020603050405020304" pitchFamily="18" charset="0"/>
              </a:rPr>
              <a:t>skreće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pozornost</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moguće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potencijalne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posljedice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koje</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mogu</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nastupiti</a:t>
            </a:r>
            <a:r>
              <a:rPr lang="en-US" cap="none" dirty="0">
                <a:latin typeface="Times New Roman" panose="02020603050405020304" pitchFamily="18" charset="0"/>
                <a:cs typeface="Times New Roman" panose="02020603050405020304" pitchFamily="18" charset="0"/>
              </a:rPr>
              <a:t> po </a:t>
            </a:r>
            <a:r>
              <a:rPr lang="en-US" cap="none" dirty="0" err="1">
                <a:latin typeface="Times New Roman" panose="02020603050405020304" pitchFamily="18" charset="0"/>
                <a:cs typeface="Times New Roman" panose="02020603050405020304" pitchFamily="18" charset="0"/>
              </a:rPr>
              <a:t>osobi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ili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imovini</a:t>
            </a:r>
            <a:r>
              <a:rPr lang="en-US" cap="none"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b="1" cap="none" dirty="0" err="1">
                <a:latin typeface="Times New Roman" panose="02020603050405020304" pitchFamily="18" charset="0"/>
                <a:cs typeface="Times New Roman" panose="02020603050405020304" pitchFamily="18" charset="0"/>
              </a:rPr>
              <a:t>moguća</a:t>
            </a:r>
            <a:r>
              <a:rPr lang="en-US" b="1" cap="none" dirty="0">
                <a:latin typeface="Times New Roman" panose="02020603050405020304" pitchFamily="18" charset="0"/>
                <a:cs typeface="Times New Roman" panose="02020603050405020304" pitchFamily="18" charset="0"/>
              </a:rPr>
              <a:t> – </a:t>
            </a:r>
            <a:r>
              <a:rPr lang="en-US" cap="none" dirty="0" err="1">
                <a:latin typeface="Times New Roman" panose="02020603050405020304" pitchFamily="18" charset="0"/>
                <a:cs typeface="Times New Roman" panose="02020603050405020304" pitchFamily="18" charset="0"/>
              </a:rPr>
              <a:t>upućen</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zahtjev</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prema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osobi</a:t>
            </a:r>
            <a:r>
              <a:rPr lang="en-US" cap="none" dirty="0">
                <a:latin typeface="Times New Roman" panose="02020603050405020304" pitchFamily="18" charset="0"/>
                <a:cs typeface="Times New Roman" panose="02020603050405020304" pitchFamily="18" charset="0"/>
              </a:rPr>
              <a:t> mora </a:t>
            </a:r>
            <a:r>
              <a:rPr lang="en-US" cap="none" dirty="0" err="1">
                <a:latin typeface="Times New Roman" panose="02020603050405020304" pitchFamily="18" charset="0"/>
                <a:cs typeface="Times New Roman" panose="02020603050405020304" pitchFamily="18" charset="0"/>
              </a:rPr>
              <a:t>biti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razumljiv</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izvediv</a:t>
            </a:r>
            <a:endParaRPr lang="en-US" cap="none" dirty="0">
              <a:latin typeface="Times New Roman" panose="02020603050405020304" pitchFamily="18" charset="0"/>
              <a:cs typeface="Times New Roman" panose="02020603050405020304" pitchFamily="18" charset="0"/>
            </a:endParaRPr>
          </a:p>
          <a:p>
            <a:pPr marL="0" indent="0">
              <a:buNone/>
            </a:pP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81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ED9DA4-AC43-E036-FA62-B7BAB62C5323}"/>
              </a:ext>
            </a:extLst>
          </p:cNvPr>
          <p:cNvSpPr>
            <a:spLocks noGrp="1"/>
          </p:cNvSpPr>
          <p:nvPr>
            <p:ph type="title"/>
          </p:nvPr>
        </p:nvSpPr>
        <p:spPr/>
        <p:txBody>
          <a:bodyPr>
            <a:normAutofit/>
          </a:bodyPr>
          <a:lstStyle/>
          <a:p>
            <a:r>
              <a:rPr lang="hr-HR" sz="2800" b="1" dirty="0">
                <a:latin typeface="Times New Roman" panose="02020603050405020304" pitchFamily="18" charset="0"/>
                <a:cs typeface="Times New Roman" panose="02020603050405020304" pitchFamily="18" charset="0"/>
              </a:rPr>
              <a:t>PRIVREMENO OGRANIČENJE SLOBODE KRETANJA </a:t>
            </a:r>
          </a:p>
        </p:txBody>
      </p:sp>
      <p:sp>
        <p:nvSpPr>
          <p:cNvPr id="3" name="Rezervirano mjesto sadržaja 2">
            <a:extLst>
              <a:ext uri="{FF2B5EF4-FFF2-40B4-BE49-F238E27FC236}">
                <a16:creationId xmlns:a16="http://schemas.microsoft.com/office/drawing/2014/main" id="{37D174EE-D2F7-B934-3A83-99748133DAA9}"/>
              </a:ext>
            </a:extLst>
          </p:cNvPr>
          <p:cNvSpPr>
            <a:spLocks noGrp="1"/>
          </p:cNvSpPr>
          <p:nvPr>
            <p:ph sz="quarter" idx="13"/>
          </p:nvPr>
        </p:nvSpPr>
        <p:spPr/>
        <p:txBody>
          <a:bodyPr>
            <a:normAutofit fontScale="92500" lnSpcReduction="20000"/>
          </a:bodyPr>
          <a:lstStyle/>
          <a:p>
            <a:r>
              <a:rPr lang="hr-HR" b="1" i="1" cap="none" dirty="0">
                <a:latin typeface="Times New Roman" panose="02020603050405020304" pitchFamily="18" charset="0"/>
                <a:cs typeface="Times New Roman" panose="02020603050405020304" pitchFamily="18" charset="0"/>
              </a:rPr>
              <a:t>Zaštitar i zaštitar specijalist </a:t>
            </a:r>
            <a:r>
              <a:rPr lang="hr-HR" cap="none" dirty="0">
                <a:latin typeface="Times New Roman" panose="02020603050405020304" pitchFamily="18" charset="0"/>
                <a:cs typeface="Times New Roman" panose="02020603050405020304" pitchFamily="18" charset="0"/>
              </a:rPr>
              <a:t>mogu osobi privremeno ograničiti slobodu kretanja:</a:t>
            </a:r>
          </a:p>
          <a:p>
            <a:r>
              <a:rPr lang="hr-HR" cap="none" dirty="0">
                <a:latin typeface="Times New Roman" panose="02020603050405020304" pitchFamily="18" charset="0"/>
                <a:cs typeface="Times New Roman" panose="02020603050405020304" pitchFamily="18" charset="0"/>
              </a:rPr>
              <a:t>1. radi sprječavanja izvršenja kaznenih djela ili prekršaja</a:t>
            </a:r>
          </a:p>
          <a:p>
            <a:r>
              <a:rPr lang="hr-HR" cap="none" dirty="0">
                <a:latin typeface="Times New Roman" panose="02020603050405020304" pitchFamily="18" charset="0"/>
                <a:cs typeface="Times New Roman" panose="02020603050405020304" pitchFamily="18" charset="0"/>
              </a:rPr>
              <a:t>2. radi hvatanja počinitelja kaznenih djela ili prekršaja</a:t>
            </a:r>
          </a:p>
          <a:p>
            <a:r>
              <a:rPr lang="hr-HR" cap="none" dirty="0">
                <a:latin typeface="Times New Roman" panose="02020603050405020304" pitchFamily="18" charset="0"/>
                <a:cs typeface="Times New Roman" panose="02020603050405020304" pitchFamily="18" charset="0"/>
              </a:rPr>
              <a:t>3. radi osiguranja svjedoka i dokaza koji mogu poslužiti u kaznenom i prekršajnom postupku.</a:t>
            </a:r>
          </a:p>
          <a:p>
            <a:pPr marL="0" indent="0" algn="just">
              <a:buNone/>
            </a:pPr>
            <a:r>
              <a:rPr lang="hr-HR" cap="none" dirty="0">
                <a:latin typeface="Times New Roman" panose="02020603050405020304" pitchFamily="18" charset="0"/>
                <a:cs typeface="Times New Roman" panose="02020603050405020304" pitchFamily="18" charset="0"/>
              </a:rPr>
              <a:t>Čuvar može </a:t>
            </a:r>
            <a:r>
              <a:rPr lang="hr-HR" b="1" i="1" cap="none" dirty="0">
                <a:latin typeface="Times New Roman" panose="02020603050405020304" pitchFamily="18" charset="0"/>
                <a:cs typeface="Times New Roman" panose="02020603050405020304" pitchFamily="18" charset="0"/>
              </a:rPr>
              <a:t>narediti</a:t>
            </a:r>
            <a:r>
              <a:rPr lang="hr-HR" cap="none" dirty="0">
                <a:latin typeface="Times New Roman" panose="02020603050405020304" pitchFamily="18" charset="0"/>
                <a:cs typeface="Times New Roman" panose="02020603050405020304" pitchFamily="18" charset="0"/>
              </a:rPr>
              <a:t> osobi da ne napušta mjesto događaja do dolaska policije, a ako osoba odbije postupiti po naredbi, čuvar mora odmah obavijestiti zaštitara, zaštitara specijalista ili dojavni centar radi upućivanja interventnog tima.</a:t>
            </a:r>
          </a:p>
          <a:p>
            <a:pPr marL="0" indent="0" algn="just">
              <a:buNone/>
            </a:pPr>
            <a:r>
              <a:rPr lang="hr-HR" cap="none" dirty="0">
                <a:latin typeface="Times New Roman" panose="02020603050405020304" pitchFamily="18" charset="0"/>
                <a:cs typeface="Times New Roman" panose="02020603050405020304" pitchFamily="18" charset="0"/>
              </a:rPr>
              <a:t>O privremenom ograničenju slobode kretanja osobe čuvar, zaštitar i zaštitar specijalist sastavljaju izvješće čiji sadržaj je propisan pravilnikom o provedbi tjelesne zaštite.</a:t>
            </a:r>
          </a:p>
          <a:p>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502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84EC932-A228-CBD6-D322-7C5FF2611FE3}"/>
              </a:ext>
            </a:extLst>
          </p:cNvPr>
          <p:cNvSpPr>
            <a:spLocks noGrp="1"/>
          </p:cNvSpPr>
          <p:nvPr>
            <p:ph sz="quarter" idx="13"/>
          </p:nvPr>
        </p:nvSpPr>
        <p:spPr>
          <a:xfrm>
            <a:off x="914087" y="402336"/>
            <a:ext cx="10363826" cy="5416295"/>
          </a:xfrm>
        </p:spPr>
        <p:txBody>
          <a:bodyPr/>
          <a:lstStyle/>
          <a:p>
            <a:r>
              <a:rPr lang="hr-HR" cap="none" dirty="0">
                <a:latin typeface="Times New Roman" panose="02020603050405020304" pitchFamily="18" charset="0"/>
                <a:cs typeface="Times New Roman" panose="02020603050405020304" pitchFamily="18" charset="0"/>
              </a:rPr>
              <a:t>Sprječavanje izvršenja kaznenih djela ili prekršaja odnosi se na one situacije kada čuvar ili zaštitar nastoji spriječiti osobu da počini neko kazneno djelo ili prekršaj</a:t>
            </a:r>
          </a:p>
          <a:p>
            <a:r>
              <a:rPr lang="hr-HR" cap="none" dirty="0">
                <a:latin typeface="Times New Roman" panose="02020603050405020304" pitchFamily="18" charset="0"/>
                <a:cs typeface="Times New Roman" panose="02020603050405020304" pitchFamily="18" charset="0"/>
              </a:rPr>
              <a:t>Dakle, čuvar ili zaštitara će privremeno ograničiti slobodu kretanja do dolaska policije osobi koja se oglušila na zakonito upozorenje ili naredbu, ili koja na drugi način krši sigurnosne mjere, a iz čijeg činjenja proizlazi neposredna opasnost od predstojećeg napada ili nekog drugog štetnog događaja</a:t>
            </a:r>
          </a:p>
          <a:p>
            <a:r>
              <a:rPr lang="hr-HR" cap="none" dirty="0">
                <a:latin typeface="Times New Roman" panose="02020603050405020304" pitchFamily="18" charset="0"/>
                <a:cs typeface="Times New Roman" panose="02020603050405020304" pitchFamily="18" charset="0"/>
              </a:rPr>
              <a:t>Primjer: čuvar ili zaštitar/zaštitar specijalist privremeno će ograničiti slobodu kretanja do dolaska policije, osobi koja žele ući u štićeni objekt, </a:t>
            </a:r>
            <a:r>
              <a:rPr lang="hr-HR" b="1" i="1" cap="none" dirty="0">
                <a:latin typeface="Times New Roman" panose="02020603050405020304" pitchFamily="18" charset="0"/>
                <a:cs typeface="Times New Roman" panose="02020603050405020304" pitchFamily="18" charset="0"/>
              </a:rPr>
              <a:t>a pod vidnim su utjecajem alkohola ili drugih opojnih sredstava,</a:t>
            </a:r>
            <a:r>
              <a:rPr lang="hr-HR" cap="none" dirty="0">
                <a:latin typeface="Times New Roman" panose="02020603050405020304" pitchFamily="18" charset="0"/>
                <a:cs typeface="Times New Roman" panose="02020603050405020304" pitchFamily="18" charset="0"/>
              </a:rPr>
              <a:t> te izravno prijete čuvaru ili zaštitaru, te drugim osobama ili uništenju štićene imovine</a:t>
            </a:r>
          </a:p>
          <a:p>
            <a:r>
              <a:rPr lang="hr-HR" cap="none" dirty="0">
                <a:latin typeface="Times New Roman" panose="02020603050405020304" pitchFamily="18" charset="0"/>
                <a:cs typeface="Times New Roman" panose="02020603050405020304" pitchFamily="18" charset="0"/>
              </a:rPr>
              <a:t>čuvar ili zaštitar/zaštitar specijalist privremeno će ograničiti slobodu kretanja do dolaska policije, </a:t>
            </a:r>
            <a:r>
              <a:rPr lang="hr-HR" b="1" i="1" cap="none" dirty="0">
                <a:latin typeface="Times New Roman" panose="02020603050405020304" pitchFamily="18" charset="0"/>
                <a:cs typeface="Times New Roman" panose="02020603050405020304" pitchFamily="18" charset="0"/>
              </a:rPr>
              <a:t>osobi koja je neovlašteno ušla u štićeni objekt ili su zatečene u neovlaštenom ulasku u štićeni objekt</a:t>
            </a:r>
          </a:p>
        </p:txBody>
      </p:sp>
    </p:spTree>
    <p:extLst>
      <p:ext uri="{BB962C8B-B14F-4D97-AF65-F5344CB8AC3E}">
        <p14:creationId xmlns:p14="http://schemas.microsoft.com/office/powerpoint/2010/main" val="83883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35C46E2-F6BD-A158-8952-5A85B3EA578E}"/>
              </a:ext>
            </a:extLst>
          </p:cNvPr>
          <p:cNvSpPr>
            <a:spLocks noGrp="1"/>
          </p:cNvSpPr>
          <p:nvPr>
            <p:ph sz="quarter" idx="13"/>
          </p:nvPr>
        </p:nvSpPr>
        <p:spPr>
          <a:xfrm>
            <a:off x="1023502" y="749808"/>
            <a:ext cx="10363826" cy="5477256"/>
          </a:xfrm>
        </p:spPr>
        <p:txBody>
          <a:bodyPr>
            <a:normAutofit lnSpcReduction="10000"/>
          </a:bodyPr>
          <a:lstStyle/>
          <a:p>
            <a:r>
              <a:rPr lang="hr-HR" cap="none" dirty="0">
                <a:latin typeface="Times New Roman" panose="02020603050405020304" pitchFamily="18" charset="0"/>
                <a:cs typeface="Times New Roman" panose="02020603050405020304" pitchFamily="18" charset="0"/>
              </a:rPr>
              <a:t>Hvatanje počinitelja kaznenog djela ili prekršaja obuhvaća proces njegova dovođenja pod vlast čuvara ili zaštitara i njegovo držanje do dolaska policije pod uvjetom:</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da je zatečena u činjenju kaznenog djela i prekršaja unutar štićenog perimetra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da ga je netko vidio kako čini kazneno djelo ili prekršaj unutar štićenog perimetra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da se neposredno nakon počinjenja konkretnog kaznenog djela ili prekršaja zatečena unutar štićenog perimetra </a:t>
            </a:r>
          </a:p>
          <a:p>
            <a:pPr marL="0" indent="0">
              <a:buNone/>
            </a:pPr>
            <a:r>
              <a:rPr lang="hr-HR" cap="none" dirty="0">
                <a:latin typeface="Times New Roman" panose="02020603050405020304" pitchFamily="18" charset="0"/>
                <a:cs typeface="Times New Roman" panose="02020603050405020304" pitchFamily="18" charset="0"/>
              </a:rPr>
              <a:t>Ovdje se uvijek postavlja pitanje koje se odnosi na postupak čuvara u situaciji zatjecanja osobe u činjenju kaznenog djela unutar štićenog perimetra s obzirom na njegove bitno ograničene ovlasti. To prije svega jer je praksa pokazala da u takvim situacijama počinitelj često pribjegava napadu u cilju osiguranja bijega. Međutim, bez obzira na posebne propise koji reguliraju zakonske ovlasti čuvara i zaštitara, čuvar se ne može odreći prava na samoobranu, odnosno pravo na otklanjanje opasnosti jer je to neotuđivo pravo svakog čovjeka. Ispravnost postupanja čuvara u sprječavanju bijega osobe zatečene u činjenju kaznenog djela temelji se na odredbi Zakona o kaznenom postupku </a:t>
            </a:r>
            <a:r>
              <a:rPr lang="hr-HR" cap="none" dirty="0" err="1">
                <a:latin typeface="Times New Roman" panose="02020603050405020304" pitchFamily="18" charset="0"/>
                <a:cs typeface="Times New Roman" panose="02020603050405020304" pitchFamily="18" charset="0"/>
              </a:rPr>
              <a:t>tzv</a:t>
            </a:r>
            <a:r>
              <a:rPr lang="hr-HR" cap="none" dirty="0">
                <a:latin typeface="Times New Roman" panose="02020603050405020304" pitchFamily="18" charset="0"/>
                <a:cs typeface="Times New Roman" panose="02020603050405020304" pitchFamily="18" charset="0"/>
              </a:rPr>
              <a:t> „građansko uhićenje”</a:t>
            </a:r>
          </a:p>
          <a:p>
            <a:pPr>
              <a:buFont typeface="Wingdings" panose="05000000000000000000" pitchFamily="2" charset="2"/>
              <a:buChar char="Ø"/>
            </a:pP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122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1D2F9F3-91E9-5432-16EA-0B91C638BF76}"/>
              </a:ext>
            </a:extLst>
          </p:cNvPr>
          <p:cNvSpPr>
            <a:spLocks noGrp="1"/>
          </p:cNvSpPr>
          <p:nvPr>
            <p:ph sz="quarter" idx="13"/>
          </p:nvPr>
        </p:nvSpPr>
        <p:spPr>
          <a:xfrm>
            <a:off x="913774" y="786384"/>
            <a:ext cx="10363826" cy="5004815"/>
          </a:xfrm>
        </p:spPr>
        <p:txBody>
          <a:bodyPr/>
          <a:lstStyle/>
          <a:p>
            <a:r>
              <a:rPr lang="hr-HR" cap="none" dirty="0">
                <a:latin typeface="Times New Roman" panose="02020603050405020304" pitchFamily="18" charset="0"/>
                <a:cs typeface="Times New Roman" panose="02020603050405020304" pitchFamily="18" charset="0"/>
              </a:rPr>
              <a:t>Čuvar ili zaštitar dužan je o primjeni ovlasti privremenog ograničenja slobode kretanja i zadržavanju osobe:</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odmah na pogodan način izvijestiti policiju, svoje operativno dežurstvo i odgovornu osobu štićenog objekta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postupiti po zapovjedi policije  u odnosu na daljnje radnje, te o tome izvijestiti svoje operativno dežurstvo i odgovornu osobu štićenog objekta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sačiniti izvješće te ga predati u svoje operativno dežurstvo</a:t>
            </a:r>
          </a:p>
        </p:txBody>
      </p:sp>
    </p:spTree>
    <p:extLst>
      <p:ext uri="{BB962C8B-B14F-4D97-AF65-F5344CB8AC3E}">
        <p14:creationId xmlns:p14="http://schemas.microsoft.com/office/powerpoint/2010/main" val="205312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0D44BD-9351-ACB9-8787-CA1E33D93BC1}"/>
              </a:ext>
            </a:extLst>
          </p:cNvPr>
          <p:cNvSpPr>
            <a:spLocks noGrp="1"/>
          </p:cNvSpPr>
          <p:nvPr>
            <p:ph type="title"/>
          </p:nvPr>
        </p:nvSpPr>
        <p:spPr/>
        <p:txBody>
          <a:bodyPr>
            <a:normAutofit/>
          </a:bodyPr>
          <a:lstStyle/>
          <a:p>
            <a:r>
              <a:rPr lang="hr-HR" sz="3200" b="1" dirty="0">
                <a:latin typeface="Times New Roman" panose="02020603050405020304" pitchFamily="18" charset="0"/>
                <a:cs typeface="Times New Roman" panose="02020603050405020304" pitchFamily="18" charset="0"/>
              </a:rPr>
              <a:t>Pregled osoba, predmeta i prometnih sredstava</a:t>
            </a:r>
          </a:p>
        </p:txBody>
      </p:sp>
      <p:sp>
        <p:nvSpPr>
          <p:cNvPr id="3" name="Rezervirano mjesto sadržaja 2">
            <a:extLst>
              <a:ext uri="{FF2B5EF4-FFF2-40B4-BE49-F238E27FC236}">
                <a16:creationId xmlns:a16="http://schemas.microsoft.com/office/drawing/2014/main" id="{58F9B104-8F11-C6B5-C04F-FC226CB7A565}"/>
              </a:ext>
            </a:extLst>
          </p:cNvPr>
          <p:cNvSpPr>
            <a:spLocks noGrp="1"/>
          </p:cNvSpPr>
          <p:nvPr>
            <p:ph sz="quarter" idx="13"/>
          </p:nvPr>
        </p:nvSpPr>
        <p:spPr>
          <a:xfrm>
            <a:off x="913774" y="2214694"/>
            <a:ext cx="10363826" cy="4204394"/>
          </a:xfrm>
        </p:spPr>
        <p:txBody>
          <a:bodyPr>
            <a:normAutofit fontScale="85000" lnSpcReduction="20000"/>
          </a:bodyPr>
          <a:lstStyle/>
          <a:p>
            <a:r>
              <a:rPr lang="hr-HR" cap="none" dirty="0">
                <a:latin typeface="Times New Roman" panose="02020603050405020304" pitchFamily="18" charset="0"/>
                <a:cs typeface="Times New Roman" panose="02020603050405020304" pitchFamily="18" charset="0"/>
              </a:rPr>
              <a:t>Čuvar, zaštitar i zaštitar specijalist ovlašteni su obavljati pregled:</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osoba,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predmeta koje osoba sa sobom nosi i </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prometnog sredstva,</a:t>
            </a:r>
          </a:p>
          <a:p>
            <a:pPr marL="0" indent="0">
              <a:buNone/>
            </a:pPr>
            <a:r>
              <a:rPr lang="hr-HR" cap="none" dirty="0">
                <a:latin typeface="Times New Roman" panose="02020603050405020304" pitchFamily="18" charset="0"/>
                <a:cs typeface="Times New Roman" panose="02020603050405020304" pitchFamily="18" charset="0"/>
              </a:rPr>
              <a:t> prilikom ulaska u štićeno područje i izlaska iz štićenog područja, radi pronalaska predmeta: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a:t>
            </a:r>
            <a:r>
              <a:rPr lang="hr-HR" sz="2200" b="1" i="1" cap="none" dirty="0">
                <a:latin typeface="Times New Roman" panose="02020603050405020304" pitchFamily="18" charset="0"/>
                <a:cs typeface="Times New Roman" panose="02020603050405020304" pitchFamily="18" charset="0"/>
              </a:rPr>
              <a:t>koji mogu biti</a:t>
            </a:r>
            <a:r>
              <a:rPr lang="hr-HR" sz="2200" b="1" i="1" cap="none" dirty="0">
                <a:effectLst/>
                <a:latin typeface="Times New Roman" panose="02020603050405020304" pitchFamily="18" charset="0"/>
                <a:ea typeface="Calibri" panose="020F0502020204030204" pitchFamily="34" charset="0"/>
                <a:cs typeface="Times New Roman" panose="02020603050405020304" pitchFamily="18" charset="0"/>
              </a:rPr>
              <a:t> predmet kaznenog djela ili prekršaja, </a:t>
            </a:r>
          </a:p>
          <a:p>
            <a:pPr>
              <a:buFont typeface="Wingdings" panose="05000000000000000000" pitchFamily="2" charset="2"/>
              <a:buChar char="Ø"/>
            </a:pPr>
            <a:r>
              <a:rPr lang="hr-HR" sz="2200" b="1" i="1" cap="none" dirty="0">
                <a:effectLst/>
                <a:latin typeface="Times New Roman" panose="02020603050405020304" pitchFamily="18" charset="0"/>
                <a:ea typeface="Calibri" panose="020F0502020204030204" pitchFamily="34" charset="0"/>
                <a:cs typeface="Times New Roman" panose="02020603050405020304" pitchFamily="18" charset="0"/>
              </a:rPr>
              <a:t> koji su namijenjeni kao sredstvo za izvršenje kaznenog djela ili prekršaja </a:t>
            </a:r>
          </a:p>
          <a:p>
            <a:pPr>
              <a:buFont typeface="Wingdings" panose="05000000000000000000" pitchFamily="2" charset="2"/>
              <a:buChar char="Ø"/>
            </a:pPr>
            <a:r>
              <a:rPr lang="hr-HR" sz="2200" b="1" i="1" cap="none" dirty="0">
                <a:latin typeface="Times New Roman" panose="02020603050405020304" pitchFamily="18" charset="0"/>
                <a:ea typeface="Calibri" panose="020F0502020204030204" pitchFamily="34" charset="0"/>
                <a:cs typeface="Times New Roman" panose="02020603050405020304" pitchFamily="18" charset="0"/>
              </a:rPr>
              <a:t> k</a:t>
            </a:r>
            <a:r>
              <a:rPr lang="hr-HR" sz="2200" b="1" i="1" cap="none" dirty="0">
                <a:effectLst/>
                <a:latin typeface="Times New Roman" panose="02020603050405020304" pitchFamily="18" charset="0"/>
                <a:ea typeface="Calibri" panose="020F0502020204030204" pitchFamily="34" charset="0"/>
                <a:cs typeface="Times New Roman" panose="02020603050405020304" pitchFamily="18" charset="0"/>
              </a:rPr>
              <a:t>oji mogu služiti kao dokaz u kaznenom ili prekršajnom djelu </a:t>
            </a:r>
          </a:p>
          <a:p>
            <a:pPr>
              <a:buFont typeface="Wingdings" panose="05000000000000000000" pitchFamily="2" charset="2"/>
              <a:buChar char="Ø"/>
            </a:pPr>
            <a:r>
              <a:rPr lang="hr-HR" sz="2200" b="1" i="1" cap="none" dirty="0">
                <a:effectLst/>
                <a:latin typeface="Times New Roman" panose="02020603050405020304" pitchFamily="18" charset="0"/>
                <a:ea typeface="Calibri" panose="020F0502020204030204" pitchFamily="34" charset="0"/>
                <a:cs typeface="Times New Roman" panose="02020603050405020304" pitchFamily="18" charset="0"/>
              </a:rPr>
              <a:t> koji se mogu koristiti za uništenje i oštećenje objekta koji se štiti </a:t>
            </a:r>
          </a:p>
          <a:p>
            <a:pPr>
              <a:buFont typeface="Wingdings" panose="05000000000000000000" pitchFamily="2" charset="2"/>
              <a:buChar char="Ø"/>
            </a:pPr>
            <a:r>
              <a:rPr lang="hr-HR" sz="2200" b="1" i="1" cap="none" dirty="0">
                <a:latin typeface="Times New Roman" panose="02020603050405020304" pitchFamily="18" charset="0"/>
                <a:ea typeface="Calibri" panose="020F0502020204030204" pitchFamily="34" charset="0"/>
                <a:cs typeface="Times New Roman" panose="02020603050405020304" pitchFamily="18" charset="0"/>
              </a:rPr>
              <a:t> k</a:t>
            </a:r>
            <a:r>
              <a:rPr lang="hr-HR" sz="2200" b="1" i="1" cap="none" dirty="0">
                <a:effectLst/>
                <a:latin typeface="Times New Roman" panose="02020603050405020304" pitchFamily="18" charset="0"/>
                <a:ea typeface="Calibri" panose="020F0502020204030204" pitchFamily="34" charset="0"/>
                <a:cs typeface="Times New Roman" panose="02020603050405020304" pitchFamily="18" charset="0"/>
              </a:rPr>
              <a:t>oji su podobnih za napad ili samoozljeđivanje</a:t>
            </a:r>
            <a:r>
              <a:rPr lang="hr-HR" sz="1800" cap="none" dirty="0">
                <a:effectLst/>
                <a:latin typeface="Times New Roman" panose="02020603050405020304" pitchFamily="18" charset="0"/>
                <a:ea typeface="Calibri" panose="020F0502020204030204" pitchFamily="34" charset="0"/>
                <a:cs typeface="Times New Roman" panose="02020603050405020304" pitchFamily="18" charset="0"/>
              </a:rPr>
              <a:t>.</a:t>
            </a:r>
            <a:r>
              <a:rPr lang="hr-HR" cap="none"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6967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4B8EE89-5004-DF5A-F6AF-2F28791D9152}"/>
              </a:ext>
            </a:extLst>
          </p:cNvPr>
          <p:cNvSpPr>
            <a:spLocks noGrp="1"/>
          </p:cNvSpPr>
          <p:nvPr>
            <p:ph sz="quarter" idx="13"/>
          </p:nvPr>
        </p:nvSpPr>
        <p:spPr>
          <a:xfrm>
            <a:off x="913775" y="685800"/>
            <a:ext cx="10363826" cy="5105399"/>
          </a:xfrm>
        </p:spPr>
        <p:txBody>
          <a:bodyPr/>
          <a:lstStyle/>
          <a:p>
            <a:r>
              <a:rPr lang="hr-HR" cap="none" dirty="0">
                <a:latin typeface="Times New Roman" panose="02020603050405020304" pitchFamily="18" charset="0"/>
                <a:cs typeface="Times New Roman" panose="02020603050405020304" pitchFamily="18" charset="0"/>
              </a:rPr>
              <a:t>Pregledom</a:t>
            </a:r>
            <a:r>
              <a:rPr lang="hr-HR" b="1" i="1" cap="none" dirty="0">
                <a:latin typeface="Times New Roman" panose="02020603050405020304" pitchFamily="18" charset="0"/>
                <a:cs typeface="Times New Roman" panose="02020603050405020304" pitchFamily="18" charset="0"/>
              </a:rPr>
              <a:t> osobe </a:t>
            </a:r>
            <a:r>
              <a:rPr lang="hr-HR" cap="none" dirty="0">
                <a:latin typeface="Times New Roman" panose="02020603050405020304" pitchFamily="18" charset="0"/>
                <a:cs typeface="Times New Roman" panose="02020603050405020304" pitchFamily="18" charset="0"/>
              </a:rPr>
              <a:t>smatra se uvid u sadržaj odjeće i obuće.</a:t>
            </a:r>
          </a:p>
          <a:p>
            <a:r>
              <a:rPr lang="hr-HR" cap="none" dirty="0">
                <a:latin typeface="Times New Roman" panose="02020603050405020304" pitchFamily="18" charset="0"/>
                <a:cs typeface="Times New Roman" panose="02020603050405020304" pitchFamily="18" charset="0"/>
              </a:rPr>
              <a:t>Pregledom </a:t>
            </a:r>
            <a:r>
              <a:rPr lang="hr-HR" b="1" i="1" cap="none" dirty="0">
                <a:latin typeface="Times New Roman" panose="02020603050405020304" pitchFamily="18" charset="0"/>
                <a:cs typeface="Times New Roman" panose="02020603050405020304" pitchFamily="18" charset="0"/>
              </a:rPr>
              <a:t>prometnog sredstva </a:t>
            </a:r>
            <a:r>
              <a:rPr lang="hr-HR" cap="none" dirty="0">
                <a:latin typeface="Times New Roman" panose="02020603050405020304" pitchFamily="18" charset="0"/>
                <a:cs typeface="Times New Roman" panose="02020603050405020304" pitchFamily="18" charset="0"/>
              </a:rPr>
              <a:t>smatra se:</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pregled svih otvorenih i zatvorenih prostora prometnog sredstva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i predmeta koji se prevoze</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i dokumenata na osnovi kojih se predmeti provoze.</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Pregled </a:t>
            </a:r>
            <a:r>
              <a:rPr lang="hr-HR" b="1" i="1" cap="none" dirty="0">
                <a:latin typeface="Times New Roman" panose="02020603050405020304" pitchFamily="18" charset="0"/>
                <a:cs typeface="Times New Roman" panose="02020603050405020304" pitchFamily="18" charset="0"/>
              </a:rPr>
              <a:t>predmeta koje osoba nosi sa sobom </a:t>
            </a:r>
            <a:r>
              <a:rPr lang="hr-HR" cap="none" dirty="0">
                <a:latin typeface="Times New Roman" panose="02020603050405020304" pitchFamily="18" charset="0"/>
                <a:cs typeface="Times New Roman" panose="02020603050405020304" pitchFamily="18" charset="0"/>
              </a:rPr>
              <a:t>obuhvaća: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pregled predmeta koje su kod osobe ili u njezinoj izravnoj blizini </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ili koji se po nalogu osobe u njezinoj pratnji prevoze</a:t>
            </a:r>
          </a:p>
        </p:txBody>
      </p:sp>
    </p:spTree>
    <p:extLst>
      <p:ext uri="{BB962C8B-B14F-4D97-AF65-F5344CB8AC3E}">
        <p14:creationId xmlns:p14="http://schemas.microsoft.com/office/powerpoint/2010/main" val="2128062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FE14859-47F3-B858-2190-95B5F24FAB7F}"/>
              </a:ext>
            </a:extLst>
          </p:cNvPr>
          <p:cNvSpPr>
            <a:spLocks noGrp="1"/>
          </p:cNvSpPr>
          <p:nvPr>
            <p:ph sz="quarter" idx="13"/>
          </p:nvPr>
        </p:nvSpPr>
        <p:spPr>
          <a:xfrm>
            <a:off x="913774" y="603504"/>
            <a:ext cx="10363826" cy="5187695"/>
          </a:xfrm>
        </p:spPr>
        <p:txBody>
          <a:bodyPr/>
          <a:lstStyle/>
          <a:p>
            <a:r>
              <a:rPr lang="hr-HR" cap="none" dirty="0">
                <a:latin typeface="Times New Roman" panose="02020603050405020304" pitchFamily="18" charset="0"/>
                <a:cs typeface="Times New Roman" panose="02020603050405020304" pitchFamily="18" charset="0"/>
              </a:rPr>
              <a:t>Pregled </a:t>
            </a:r>
            <a:r>
              <a:rPr lang="hr-HR" b="1" i="1" cap="none" dirty="0">
                <a:latin typeface="Times New Roman" panose="02020603050405020304" pitchFamily="18" charset="0"/>
                <a:cs typeface="Times New Roman" panose="02020603050405020304" pitchFamily="18" charset="0"/>
              </a:rPr>
              <a:t>osoba </a:t>
            </a:r>
            <a:r>
              <a:rPr lang="hr-HR" cap="none" dirty="0">
                <a:latin typeface="Times New Roman" panose="02020603050405020304" pitchFamily="18" charset="0"/>
                <a:cs typeface="Times New Roman" panose="02020603050405020304" pitchFamily="18" charset="0"/>
              </a:rPr>
              <a:t>u pravilu se obavlja odozgo naniže, dakle od glave do pete, vizualno i opipom vanjskih dijelova odjeće. </a:t>
            </a:r>
          </a:p>
          <a:p>
            <a:r>
              <a:rPr lang="hr-HR" cap="none" dirty="0">
                <a:latin typeface="Times New Roman" panose="02020603050405020304" pitchFamily="18" charset="0"/>
                <a:cs typeface="Times New Roman" panose="02020603050405020304" pitchFamily="18" charset="0"/>
              </a:rPr>
              <a:t>U pravilu ga obavlja osoba istog spola, a samo iznimno kada je to potrebno radi sprječavanja napada ili oduzimanja oružja mogu ga obaviti i osobe suprotnog spola</a:t>
            </a:r>
          </a:p>
          <a:p>
            <a:r>
              <a:rPr lang="hr-HR" cap="none" dirty="0">
                <a:latin typeface="Times New Roman" panose="02020603050405020304" pitchFamily="18" charset="0"/>
                <a:cs typeface="Times New Roman" panose="02020603050405020304" pitchFamily="18" charset="0"/>
              </a:rPr>
              <a:t>Važno je napomenuti da je dozvoljen samo vanjski pregled što znači da se ne smije zadirati u sadržaj odjeće, gurati ruke u džepove niti vaditi predmete.</a:t>
            </a:r>
          </a:p>
        </p:txBody>
      </p:sp>
    </p:spTree>
    <p:extLst>
      <p:ext uri="{BB962C8B-B14F-4D97-AF65-F5344CB8AC3E}">
        <p14:creationId xmlns:p14="http://schemas.microsoft.com/office/powerpoint/2010/main" val="2726147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F7BE4EB-811D-708E-1CF8-203B7F1DB724}"/>
              </a:ext>
            </a:extLst>
          </p:cNvPr>
          <p:cNvSpPr>
            <a:spLocks noGrp="1"/>
          </p:cNvSpPr>
          <p:nvPr>
            <p:ph sz="quarter" idx="13"/>
          </p:nvPr>
        </p:nvSpPr>
        <p:spPr>
          <a:xfrm>
            <a:off x="913774" y="749808"/>
            <a:ext cx="10363826" cy="5041391"/>
          </a:xfrm>
        </p:spPr>
        <p:txBody>
          <a:bodyPr>
            <a:normAutofit fontScale="85000" lnSpcReduction="10000"/>
          </a:bodyPr>
          <a:lstStyle/>
          <a:p>
            <a:r>
              <a:rPr lang="hr-HR" cap="none" dirty="0">
                <a:latin typeface="Times New Roman" panose="02020603050405020304" pitchFamily="18" charset="0"/>
                <a:cs typeface="Times New Roman" panose="02020603050405020304" pitchFamily="18" charset="0"/>
              </a:rPr>
              <a:t>Pregled </a:t>
            </a:r>
            <a:r>
              <a:rPr lang="hr-HR" b="1" i="1" cap="none" dirty="0">
                <a:latin typeface="Times New Roman" panose="02020603050405020304" pitchFamily="18" charset="0"/>
                <a:cs typeface="Times New Roman" panose="02020603050405020304" pitchFamily="18" charset="0"/>
              </a:rPr>
              <a:t>predmeta koji su kod osobe ili u njezinoj neposrednoj </a:t>
            </a:r>
            <a:r>
              <a:rPr lang="hr-HR" cap="none" dirty="0">
                <a:latin typeface="Times New Roman" panose="02020603050405020304" pitchFamily="18" charset="0"/>
                <a:cs typeface="Times New Roman" panose="02020603050405020304" pitchFamily="18" charset="0"/>
              </a:rPr>
              <a:t>blizini obavlja se vizualno i opipom vanjskog djela predmeta. Dakle, osoba se zamoli da otvori torbu, vrećicu i sl. i </a:t>
            </a:r>
            <a:r>
              <a:rPr lang="hr-HR" cap="none" dirty="0" err="1">
                <a:latin typeface="Times New Roman" panose="02020603050405020304" pitchFamily="18" charset="0"/>
                <a:cs typeface="Times New Roman" panose="02020603050405020304" pitchFamily="18" charset="0"/>
              </a:rPr>
              <a:t>evntualno</a:t>
            </a:r>
            <a:r>
              <a:rPr lang="hr-HR" cap="none" dirty="0">
                <a:latin typeface="Times New Roman" panose="02020603050405020304" pitchFamily="18" charset="0"/>
                <a:cs typeface="Times New Roman" panose="02020603050405020304" pitchFamily="18" charset="0"/>
              </a:rPr>
              <a:t> da istrese sadržaj. Znači ne smije se zadirati i gurati ruke u torbe, vrećice i sl. </a:t>
            </a:r>
          </a:p>
          <a:p>
            <a:r>
              <a:rPr lang="hr-HR" cap="none" dirty="0">
                <a:latin typeface="Times New Roman" panose="02020603050405020304" pitchFamily="18" charset="0"/>
                <a:cs typeface="Times New Roman" panose="02020603050405020304" pitchFamily="18" charset="0"/>
              </a:rPr>
              <a:t>Pregled </a:t>
            </a:r>
            <a:r>
              <a:rPr lang="hr-HR" b="1" i="1" cap="none" dirty="0">
                <a:latin typeface="Times New Roman" panose="02020603050405020304" pitchFamily="18" charset="0"/>
                <a:cs typeface="Times New Roman" panose="02020603050405020304" pitchFamily="18" charset="0"/>
              </a:rPr>
              <a:t>prometnog sredstva </a:t>
            </a:r>
            <a:r>
              <a:rPr lang="hr-HR" cap="none" dirty="0">
                <a:latin typeface="Times New Roman" panose="02020603050405020304" pitchFamily="18" charset="0"/>
                <a:cs typeface="Times New Roman" panose="02020603050405020304" pitchFamily="18" charset="0"/>
              </a:rPr>
              <a:t>obavlja se na način da se od osobe traže dokumenti na temelju kojih službeno prevozi određeni sadržaj, zatim se otvaraju gepek i pretinac – nikako ne smijemo sami otvarati i vaditi predmete</a:t>
            </a:r>
          </a:p>
          <a:p>
            <a:r>
              <a:rPr lang="hr-HR" cap="none" dirty="0">
                <a:latin typeface="Times New Roman" panose="02020603050405020304" pitchFamily="18" charset="0"/>
                <a:cs typeface="Times New Roman" panose="02020603050405020304" pitchFamily="18" charset="0"/>
              </a:rPr>
              <a:t>Postavlja se pitanje što ako osoba odbije suradnju?</a:t>
            </a:r>
          </a:p>
          <a:p>
            <a:r>
              <a:rPr lang="hr-HR" cap="none" dirty="0">
                <a:latin typeface="Times New Roman" panose="02020603050405020304" pitchFamily="18" charset="0"/>
                <a:cs typeface="Times New Roman" panose="02020603050405020304" pitchFamily="18" charset="0"/>
              </a:rPr>
              <a:t>Ukoliko osoba odbije pregled sebe, predmeta ili prometnog sredstva, a izlazi iz štićenog prostora, osoba se zadržava i zove se policija.</a:t>
            </a:r>
          </a:p>
          <a:p>
            <a:r>
              <a:rPr lang="hr-HR" cap="none" dirty="0">
                <a:latin typeface="Times New Roman" panose="02020603050405020304" pitchFamily="18" charset="0"/>
                <a:cs typeface="Times New Roman" panose="02020603050405020304" pitchFamily="18" charset="0"/>
              </a:rPr>
              <a:t>Ukoliko osoba odbija pregled, a želi ući u štićeni prostor – ulazak joj se neće dozvoliti.</a:t>
            </a:r>
          </a:p>
          <a:p>
            <a:r>
              <a:rPr lang="hr-HR" cap="none" dirty="0">
                <a:latin typeface="Times New Roman" panose="02020603050405020304" pitchFamily="18" charset="0"/>
                <a:cs typeface="Times New Roman" panose="02020603050405020304" pitchFamily="18" charset="0"/>
              </a:rPr>
              <a:t>Ako postoje osnovne sumnje da osoba kod sebe ima predmete koji mogu biti predmetom kaznenog djela ili prekršaja, osoba se zadržava i zove se policija.</a:t>
            </a:r>
          </a:p>
          <a:p>
            <a:r>
              <a:rPr lang="hr-HR" cap="none" dirty="0">
                <a:latin typeface="Times New Roman" panose="02020603050405020304" pitchFamily="18" charset="0"/>
                <a:cs typeface="Times New Roman" panose="02020603050405020304" pitchFamily="18" charset="0"/>
              </a:rPr>
              <a:t>Naravno o zadržavanju osobe, čuvar ili zaštitar obvezan je sastaviti izvješće. </a:t>
            </a:r>
          </a:p>
          <a:p>
            <a:r>
              <a:rPr lang="hr-HR" cap="none" dirty="0">
                <a:latin typeface="Times New Roman" panose="02020603050405020304" pitchFamily="18" charset="0"/>
                <a:cs typeface="Times New Roman" panose="02020603050405020304" pitchFamily="18" charset="0"/>
              </a:rPr>
              <a:t>Čuvar će narediti osobi da ne napušta mjesto događaja, a zaštitar će joj privremeno ograničiti slobodu kretanja.</a:t>
            </a:r>
          </a:p>
        </p:txBody>
      </p:sp>
    </p:spTree>
    <p:extLst>
      <p:ext uri="{BB962C8B-B14F-4D97-AF65-F5344CB8AC3E}">
        <p14:creationId xmlns:p14="http://schemas.microsoft.com/office/powerpoint/2010/main" val="210211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A524A-9651-1A65-4B22-CF2CDC640BE6}"/>
              </a:ext>
            </a:extLst>
          </p:cNvPr>
          <p:cNvSpPr>
            <a:spLocks noGrp="1"/>
          </p:cNvSpPr>
          <p:nvPr>
            <p:ph sz="quarter" idx="13"/>
          </p:nvPr>
        </p:nvSpPr>
        <p:spPr>
          <a:xfrm>
            <a:off x="913774" y="501446"/>
            <a:ext cx="10363826" cy="5289754"/>
          </a:xfrm>
        </p:spPr>
        <p:txBody>
          <a:bodyPr/>
          <a:lstStyle/>
          <a:p>
            <a:r>
              <a:rPr lang="en-US" sz="2400" cap="none" dirty="0" err="1">
                <a:latin typeface="Times New Roman" panose="02020603050405020304" pitchFamily="18" charset="0"/>
                <a:cs typeface="Times New Roman" panose="02020603050405020304" pitchFamily="18" charset="0"/>
              </a:rPr>
              <a:t>Glavni</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zakon</a:t>
            </a:r>
            <a:r>
              <a:rPr lang="en-US" sz="2400" cap="none" dirty="0">
                <a:latin typeface="Times New Roman" panose="02020603050405020304" pitchFamily="18" charset="0"/>
                <a:cs typeface="Times New Roman" panose="02020603050405020304" pitchFamily="18" charset="0"/>
              </a:rPr>
              <a:t> u </a:t>
            </a:r>
            <a:r>
              <a:rPr lang="en-US" sz="2400" cap="none" dirty="0" err="1">
                <a:latin typeface="Times New Roman" panose="02020603050405020304" pitchFamily="18" charset="0"/>
                <a:cs typeface="Times New Roman" panose="02020603050405020304" pitchFamily="18" charset="0"/>
              </a:rPr>
              <a:t>području</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djelatnosti</a:t>
            </a:r>
            <a:r>
              <a:rPr lang="en-US" sz="2400" cap="none" dirty="0">
                <a:latin typeface="Times New Roman" panose="02020603050405020304" pitchFamily="18" charset="0"/>
                <a:cs typeface="Times New Roman" panose="02020603050405020304" pitchFamily="18" charset="0"/>
              </a:rPr>
              <a:t> private </a:t>
            </a:r>
            <a:r>
              <a:rPr lang="en-US" sz="2400" cap="none" dirty="0" err="1">
                <a:latin typeface="Times New Roman" panose="02020603050405020304" pitchFamily="18" charset="0"/>
                <a:cs typeface="Times New Roman" panose="02020603050405020304" pitchFamily="18" charset="0"/>
              </a:rPr>
              <a:t>zaštite</a:t>
            </a:r>
            <a:endParaRPr lang="en-US" sz="2400" cap="none" dirty="0">
              <a:latin typeface="Times New Roman" panose="02020603050405020304" pitchFamily="18" charset="0"/>
              <a:cs typeface="Times New Roman" panose="02020603050405020304" pitchFamily="18" charset="0"/>
            </a:endParaRPr>
          </a:p>
          <a:p>
            <a:pPr marL="0" indent="0">
              <a:buNone/>
            </a:pPr>
            <a:endParaRPr lang="en-US" dirty="0"/>
          </a:p>
          <a:p>
            <a:endParaRPr lang="en-US" dirty="0"/>
          </a:p>
          <a:p>
            <a:endParaRPr lang="en-US" dirty="0"/>
          </a:p>
          <a:p>
            <a:pPr marL="0" indent="0" algn="ctr">
              <a:buNone/>
            </a:pPr>
            <a:r>
              <a:rPr lang="en-US" sz="3200" b="1" dirty="0" err="1">
                <a:latin typeface="Times New Roman" panose="02020603050405020304" pitchFamily="18" charset="0"/>
                <a:cs typeface="Times New Roman" panose="02020603050405020304" pitchFamily="18" charset="0"/>
              </a:rPr>
              <a:t>Zakon</a:t>
            </a:r>
            <a:r>
              <a:rPr lang="en-US" sz="3200" b="1" dirty="0">
                <a:latin typeface="Times New Roman" panose="02020603050405020304" pitchFamily="18" charset="0"/>
                <a:cs typeface="Times New Roman" panose="02020603050405020304" pitchFamily="18" charset="0"/>
              </a:rPr>
              <a:t> o </a:t>
            </a:r>
            <a:r>
              <a:rPr lang="en-US" sz="3200" b="1" dirty="0" err="1">
                <a:latin typeface="Times New Roman" panose="02020603050405020304" pitchFamily="18" charset="0"/>
                <a:cs typeface="Times New Roman" panose="02020603050405020304" pitchFamily="18" charset="0"/>
              </a:rPr>
              <a:t>privatnoj</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zaštiti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nn</a:t>
            </a:r>
            <a:r>
              <a:rPr lang="en-US" sz="3200" b="1" dirty="0">
                <a:latin typeface="Times New Roman" panose="02020603050405020304" pitchFamily="18" charset="0"/>
                <a:cs typeface="Times New Roman" panose="02020603050405020304" pitchFamily="18" charset="0"/>
              </a:rPr>
              <a:t> 16/20, 114/22) </a:t>
            </a:r>
            <a:endParaRPr lang="hr-H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40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9A7756-8D06-4851-1E03-CE22996298EE}"/>
              </a:ext>
            </a:extLst>
          </p:cNvPr>
          <p:cNvSpPr>
            <a:spLocks noGrp="1"/>
          </p:cNvSpPr>
          <p:nvPr>
            <p:ph type="title"/>
          </p:nvPr>
        </p:nvSpPr>
        <p:spPr/>
        <p:txBody>
          <a:bodyPr>
            <a:normAutofit/>
          </a:bodyPr>
          <a:lstStyle/>
          <a:p>
            <a:r>
              <a:rPr lang="hr-HR" sz="3200" b="1" dirty="0">
                <a:latin typeface="Times New Roman" panose="02020603050405020304" pitchFamily="18" charset="0"/>
                <a:cs typeface="Times New Roman" panose="02020603050405020304" pitchFamily="18" charset="0"/>
              </a:rPr>
              <a:t>Osiguranje mjesta događaja</a:t>
            </a:r>
          </a:p>
        </p:txBody>
      </p:sp>
      <p:sp>
        <p:nvSpPr>
          <p:cNvPr id="3" name="Rezervirano mjesto sadržaja 2">
            <a:extLst>
              <a:ext uri="{FF2B5EF4-FFF2-40B4-BE49-F238E27FC236}">
                <a16:creationId xmlns:a16="http://schemas.microsoft.com/office/drawing/2014/main" id="{84D6BB5B-3863-F4D4-8DF6-E1F4635F0189}"/>
              </a:ext>
            </a:extLst>
          </p:cNvPr>
          <p:cNvSpPr>
            <a:spLocks noGrp="1"/>
          </p:cNvSpPr>
          <p:nvPr>
            <p:ph sz="quarter" idx="13"/>
          </p:nvPr>
        </p:nvSpPr>
        <p:spPr/>
        <p:txBody>
          <a:bodyPr/>
          <a:lstStyle/>
          <a:p>
            <a:r>
              <a:rPr lang="hr-HR" cap="none" dirty="0">
                <a:latin typeface="Times New Roman" panose="02020603050405020304" pitchFamily="18" charset="0"/>
                <a:cs typeface="Times New Roman" panose="02020603050405020304" pitchFamily="18" charset="0"/>
              </a:rPr>
              <a:t>Kada se unutar štićenog perimetra dogodi kazneno djelo ili prekršaj, obveza čuvara ili zaštitara/zaštitara specijalista je osigurati mjesto događaja do dolaska policije pri čemu zatečeno stanje mora ostati nepromijenjeno.</a:t>
            </a:r>
          </a:p>
          <a:p>
            <a:r>
              <a:rPr lang="hr-HR" cap="none" dirty="0">
                <a:latin typeface="Times New Roman" panose="02020603050405020304" pitchFamily="18" charset="0"/>
                <a:cs typeface="Times New Roman" panose="02020603050405020304" pitchFamily="18" charset="0"/>
              </a:rPr>
              <a:t>Potrebno je zadržati osobu za koju se procjeni da može dati informacije bitne za razjašnjenje događaja i o tome odmah obavijestiti policiju, te postupiti dalje prema njihovim uputama.</a:t>
            </a:r>
          </a:p>
          <a:p>
            <a:r>
              <a:rPr lang="hr-HR" cap="none" dirty="0">
                <a:latin typeface="Times New Roman" panose="02020603050405020304" pitchFamily="18" charset="0"/>
                <a:cs typeface="Times New Roman" panose="02020603050405020304" pitchFamily="18" charset="0"/>
              </a:rPr>
              <a:t>O primjeni ovlasti treba sastaviti izvješće.</a:t>
            </a:r>
          </a:p>
          <a:p>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119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B5854B0-49E4-6DC3-E0A7-5BE4157711B4}"/>
              </a:ext>
            </a:extLst>
          </p:cNvPr>
          <p:cNvSpPr>
            <a:spLocks noGrp="1"/>
          </p:cNvSpPr>
          <p:nvPr>
            <p:ph sz="quarter" idx="13"/>
          </p:nvPr>
        </p:nvSpPr>
        <p:spPr>
          <a:xfrm>
            <a:off x="913774" y="795528"/>
            <a:ext cx="10363826" cy="4995671"/>
          </a:xfrm>
        </p:spPr>
        <p:txBody>
          <a:bodyPr/>
          <a:lstStyle/>
          <a:p>
            <a:r>
              <a:rPr lang="hr-HR" cap="none" dirty="0">
                <a:latin typeface="Times New Roman" panose="02020603050405020304" pitchFamily="18" charset="0"/>
                <a:cs typeface="Times New Roman" panose="02020603050405020304" pitchFamily="18" charset="0"/>
              </a:rPr>
              <a:t>Do primjene ovlasti osiguranja mjesta događaja dolazi u 2 slučaja:</a:t>
            </a:r>
          </a:p>
          <a:p>
            <a:pPr marL="0" indent="0">
              <a:buNone/>
            </a:pPr>
            <a:r>
              <a:rPr lang="hr-HR" cap="none" dirty="0">
                <a:latin typeface="Times New Roman" panose="02020603050405020304" pitchFamily="18" charset="0"/>
                <a:cs typeface="Times New Roman" panose="02020603050405020304" pitchFamily="18" charset="0"/>
              </a:rPr>
              <a:t>	1. kada se unutar štićenog perimetra dogodi kazneno djelo ili prekršaj, a čuvar ili zaštitar s	se već nalazi na mjestu događaja obavljajući ugovorene i redovite poslove tjelesne zaštite</a:t>
            </a:r>
          </a:p>
          <a:p>
            <a:pPr marL="0" indent="0">
              <a:buNone/>
            </a:pPr>
            <a:r>
              <a:rPr lang="hr-HR" cap="none" dirty="0">
                <a:latin typeface="Times New Roman" panose="02020603050405020304" pitchFamily="18" charset="0"/>
                <a:cs typeface="Times New Roman" panose="02020603050405020304" pitchFamily="18" charset="0"/>
              </a:rPr>
              <a:t>	2. kada je interventni tim zaštitarskog poduzeća temeljem zaprimljenog signala u 	centralnom dojavnom sustavu prvi stigao na mjesto događaja</a:t>
            </a:r>
          </a:p>
        </p:txBody>
      </p:sp>
    </p:spTree>
    <p:extLst>
      <p:ext uri="{BB962C8B-B14F-4D97-AF65-F5344CB8AC3E}">
        <p14:creationId xmlns:p14="http://schemas.microsoft.com/office/powerpoint/2010/main" val="1516079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6B68E9-7A88-AFBF-A63F-80D8C3D8DBA2}"/>
              </a:ext>
            </a:extLst>
          </p:cNvPr>
          <p:cNvSpPr>
            <a:spLocks noGrp="1"/>
          </p:cNvSpPr>
          <p:nvPr>
            <p:ph type="title"/>
          </p:nvPr>
        </p:nvSpPr>
        <p:spPr/>
        <p:txBody>
          <a:bodyPr>
            <a:normAutofit/>
          </a:bodyPr>
          <a:lstStyle/>
          <a:p>
            <a:r>
              <a:rPr lang="hr-HR" sz="3200" b="1" dirty="0">
                <a:latin typeface="Times New Roman" panose="02020603050405020304" pitchFamily="18" charset="0"/>
                <a:cs typeface="Times New Roman" panose="02020603050405020304" pitchFamily="18" charset="0"/>
              </a:rPr>
              <a:t>Uporaba sredstava prisile</a:t>
            </a:r>
          </a:p>
        </p:txBody>
      </p:sp>
      <p:sp>
        <p:nvSpPr>
          <p:cNvPr id="3" name="Rezervirano mjesto sadržaja 2">
            <a:extLst>
              <a:ext uri="{FF2B5EF4-FFF2-40B4-BE49-F238E27FC236}">
                <a16:creationId xmlns:a16="http://schemas.microsoft.com/office/drawing/2014/main" id="{250FCCCD-6476-AE2C-57C2-B664831815C5}"/>
              </a:ext>
            </a:extLst>
          </p:cNvPr>
          <p:cNvSpPr>
            <a:spLocks noGrp="1"/>
          </p:cNvSpPr>
          <p:nvPr>
            <p:ph sz="quarter" idx="13"/>
          </p:nvPr>
        </p:nvSpPr>
        <p:spPr/>
        <p:txBody>
          <a:bodyPr/>
          <a:lstStyle/>
          <a:p>
            <a:r>
              <a:rPr lang="hr-HR" sz="2200" kern="100" dirty="0">
                <a:effectLst/>
                <a:latin typeface="Times New Roman" panose="02020603050405020304" pitchFamily="18" charset="0"/>
                <a:ea typeface="Calibri" panose="020F0502020204030204" pitchFamily="34" charset="0"/>
                <a:cs typeface="Times New Roman" panose="02020603050405020304" pitchFamily="18" charset="0"/>
              </a:rPr>
              <a:t>Sredstva prisile su: </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tjelesna snaga</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raspršivači dozvoljenih neškodljivih tvar</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i</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sredstva za vezivanje (lisice ili druga prikladna sredstva)</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zaštitarski pas</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lvl="2">
              <a:buFont typeface="Wingdings" panose="05000000000000000000" pitchFamily="2" charset="2"/>
              <a:buChar char="Ø"/>
            </a:pPr>
            <a:r>
              <a:rPr lang="hr-HR" sz="2000" kern="100" dirty="0">
                <a:effectLst/>
                <a:latin typeface="Times New Roman" panose="02020603050405020304" pitchFamily="18" charset="0"/>
                <a:ea typeface="Calibri" panose="020F0502020204030204" pitchFamily="34" charset="0"/>
                <a:cs typeface="Times New Roman" panose="02020603050405020304" pitchFamily="18" charset="0"/>
              </a:rPr>
              <a:t>vatreno oružje</a:t>
            </a:r>
          </a:p>
          <a:p>
            <a:endParaRPr lang="hr-HR" dirty="0"/>
          </a:p>
        </p:txBody>
      </p:sp>
    </p:spTree>
    <p:extLst>
      <p:ext uri="{BB962C8B-B14F-4D97-AF65-F5344CB8AC3E}">
        <p14:creationId xmlns:p14="http://schemas.microsoft.com/office/powerpoint/2010/main" val="4049528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33D35C7-1873-B789-F6E4-55F73F1703CC}"/>
              </a:ext>
            </a:extLst>
          </p:cNvPr>
          <p:cNvSpPr>
            <a:spLocks noGrp="1"/>
          </p:cNvSpPr>
          <p:nvPr>
            <p:ph sz="quarter" idx="13"/>
          </p:nvPr>
        </p:nvSpPr>
        <p:spPr>
          <a:xfrm>
            <a:off x="913774" y="731520"/>
            <a:ext cx="10363826" cy="5059679"/>
          </a:xfrm>
        </p:spPr>
        <p:txBody>
          <a:bodyPr/>
          <a:lstStyle/>
          <a:p>
            <a:r>
              <a:rPr lang="hr-HR" cap="none" dirty="0"/>
              <a:t>Zaštitar i zaštitar specijalist smiju u štićenom objektu, prostoru ili na štićenoj površini uporabiti sredstva prisile u slučajevima propisanim  zakonom radi:</a:t>
            </a:r>
          </a:p>
          <a:p>
            <a:pPr lvl="1">
              <a:buFont typeface="Wingdings" panose="05000000000000000000" pitchFamily="2" charset="2"/>
              <a:buChar char="Ø"/>
            </a:pPr>
            <a:r>
              <a:rPr lang="hr-HR" sz="2000" cap="none" dirty="0"/>
              <a:t> zaštite života ljudi, </a:t>
            </a:r>
          </a:p>
          <a:p>
            <a:pPr lvl="1">
              <a:buFont typeface="Wingdings" panose="05000000000000000000" pitchFamily="2" charset="2"/>
              <a:buChar char="Ø"/>
            </a:pPr>
            <a:r>
              <a:rPr lang="hr-HR" sz="2000" cap="none" dirty="0"/>
              <a:t>svladavanja otpora,</a:t>
            </a:r>
          </a:p>
          <a:p>
            <a:pPr lvl="1">
              <a:buFont typeface="Wingdings" panose="05000000000000000000" pitchFamily="2" charset="2"/>
              <a:buChar char="Ø"/>
            </a:pPr>
            <a:r>
              <a:rPr lang="hr-HR" sz="2000" cap="none" dirty="0"/>
              <a:t>sprječavanja bijega, </a:t>
            </a:r>
          </a:p>
          <a:p>
            <a:pPr lvl="1">
              <a:buFont typeface="Wingdings" panose="05000000000000000000" pitchFamily="2" charset="2"/>
              <a:buChar char="Ø"/>
            </a:pPr>
            <a:r>
              <a:rPr lang="hr-HR" sz="2000" cap="none" dirty="0"/>
              <a:t>odbijanja napada </a:t>
            </a:r>
          </a:p>
          <a:p>
            <a:pPr lvl="1">
              <a:buFont typeface="Wingdings" panose="05000000000000000000" pitchFamily="2" charset="2"/>
              <a:buChar char="Ø"/>
            </a:pPr>
            <a:r>
              <a:rPr lang="hr-HR" sz="2000" cap="none" dirty="0"/>
              <a:t>i otklanjanja opasnosti ako mjerama upozorenja i naredbi ne postižu cilj.</a:t>
            </a:r>
          </a:p>
          <a:p>
            <a:pPr lvl="1">
              <a:buFont typeface="Wingdings" panose="05000000000000000000" pitchFamily="2" charset="2"/>
              <a:buChar char="Ø"/>
            </a:pPr>
            <a:endParaRPr lang="hr-HR" sz="2000" cap="none" dirty="0"/>
          </a:p>
          <a:p>
            <a:pPr marL="457200" lvl="1" indent="0">
              <a:buNone/>
            </a:pPr>
            <a:r>
              <a:rPr lang="hr-HR" sz="2000" cap="none" dirty="0"/>
              <a:t>ČUVARI NEMAJU OVLAST UPORABE SREDSTAVA PRISILE I TO PREDSTAVLJA GLAVNU RAZLIKU IZMEĐU ČUVARA I ZAŠTITARA.</a:t>
            </a:r>
          </a:p>
        </p:txBody>
      </p:sp>
    </p:spTree>
    <p:extLst>
      <p:ext uri="{BB962C8B-B14F-4D97-AF65-F5344CB8AC3E}">
        <p14:creationId xmlns:p14="http://schemas.microsoft.com/office/powerpoint/2010/main" val="88855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1A915B0-B961-C8D1-4671-8744AB24FD79}"/>
              </a:ext>
            </a:extLst>
          </p:cNvPr>
          <p:cNvSpPr>
            <a:spLocks noGrp="1"/>
          </p:cNvSpPr>
          <p:nvPr>
            <p:ph sz="quarter" idx="13"/>
          </p:nvPr>
        </p:nvSpPr>
        <p:spPr>
          <a:xfrm>
            <a:off x="913774" y="896112"/>
            <a:ext cx="10363826" cy="4895087"/>
          </a:xfrm>
        </p:spPr>
        <p:txBody>
          <a:bodyPr/>
          <a:lstStyle/>
          <a:p>
            <a:r>
              <a:rPr lang="hr-HR" cap="none" dirty="0">
                <a:latin typeface="Times New Roman" panose="02020603050405020304" pitchFamily="18" charset="0"/>
                <a:cs typeface="Times New Roman" panose="02020603050405020304" pitchFamily="18" charset="0"/>
              </a:rPr>
              <a:t>Sredstva prisile moraju se s posebnim obzirom i u krajnjoj nuždi primjenjivati prema djetetu, osobi s invaliditetom, osobi čije je kretanje znatno otežano, trudnici te bolesnoj osobi.</a:t>
            </a:r>
          </a:p>
          <a:p>
            <a:r>
              <a:rPr lang="hr-HR" cap="none" dirty="0">
                <a:latin typeface="Times New Roman" panose="02020603050405020304" pitchFamily="18" charset="0"/>
                <a:cs typeface="Times New Roman" panose="02020603050405020304" pitchFamily="18" charset="0"/>
              </a:rPr>
              <a:t>Sredstva prisile primijenit će se nakon prethodnog upozorenja, osim u situacijama u kojima bi prethodno upozorenje ugrozilo postizanje cilja.</a:t>
            </a:r>
          </a:p>
        </p:txBody>
      </p:sp>
    </p:spTree>
    <p:extLst>
      <p:ext uri="{BB962C8B-B14F-4D97-AF65-F5344CB8AC3E}">
        <p14:creationId xmlns:p14="http://schemas.microsoft.com/office/powerpoint/2010/main" val="1344315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9FB5C24-C90F-FF67-59DD-1729BEEDE17B}"/>
              </a:ext>
            </a:extLst>
          </p:cNvPr>
          <p:cNvSpPr>
            <a:spLocks noGrp="1"/>
          </p:cNvSpPr>
          <p:nvPr>
            <p:ph sz="quarter" idx="13"/>
          </p:nvPr>
        </p:nvSpPr>
        <p:spPr>
          <a:xfrm>
            <a:off x="913774" y="630936"/>
            <a:ext cx="10363826" cy="5160263"/>
          </a:xfrm>
        </p:spPr>
        <p:txBody>
          <a:bodyPr/>
          <a:lstStyle/>
          <a:p>
            <a:r>
              <a:rPr lang="hr-HR" sz="2800" b="1" dirty="0">
                <a:latin typeface="Times New Roman" panose="02020603050405020304" pitchFamily="18" charset="0"/>
                <a:cs typeface="Times New Roman" panose="02020603050405020304" pitchFamily="18" charset="0"/>
              </a:rPr>
              <a:t>TJELESNA SNAGA</a:t>
            </a:r>
          </a:p>
          <a:p>
            <a:r>
              <a:rPr lang="hr-HR" cap="none" dirty="0">
                <a:latin typeface="Times New Roman" panose="02020603050405020304" pitchFamily="18" charset="0"/>
                <a:cs typeface="Times New Roman" panose="02020603050405020304" pitchFamily="18" charset="0"/>
              </a:rPr>
              <a:t>pod tjelesnom snagom, u smislu Zakona o privatnoj zaštiti, smatra se:</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udarac dijelom tijela, </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uporaba zahvata različitih borilačkih vještina ili njima sličnih postupaka na tijelu druge osobe, kojima je cilj:</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zaštita života ljudi, </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sprječavanje bijega, </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otklanjanje opasnosti, </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odbijanje napada ili svladavanje otpora, uz nanošenje što manjih štetnih posljedica, a provode je zaštitari i zaštitari specijalisti</a:t>
            </a:r>
          </a:p>
        </p:txBody>
      </p:sp>
    </p:spTree>
    <p:extLst>
      <p:ext uri="{BB962C8B-B14F-4D97-AF65-F5344CB8AC3E}">
        <p14:creationId xmlns:p14="http://schemas.microsoft.com/office/powerpoint/2010/main" val="2227583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159CA8D-3B83-5AE1-1019-32795C252442}"/>
              </a:ext>
            </a:extLst>
          </p:cNvPr>
          <p:cNvSpPr>
            <a:spLocks noGrp="1"/>
          </p:cNvSpPr>
          <p:nvPr>
            <p:ph sz="quarter" idx="13"/>
          </p:nvPr>
        </p:nvSpPr>
        <p:spPr>
          <a:xfrm>
            <a:off x="913774" y="923544"/>
            <a:ext cx="10363826" cy="4867655"/>
          </a:xfrm>
        </p:spPr>
        <p:txBody>
          <a:bodyPr/>
          <a:lstStyle/>
          <a:p>
            <a:pPr>
              <a:lnSpc>
                <a:spcPct val="107000"/>
              </a:lnSpc>
              <a:spcAft>
                <a:spcPts val="800"/>
              </a:spcAft>
            </a:pPr>
            <a:r>
              <a:rPr lang="hr-HR" kern="100" cap="none" dirty="0">
                <a:latin typeface="Times New Roman" panose="02020603050405020304" pitchFamily="18" charset="0"/>
                <a:ea typeface="Calibri" panose="020F0502020204030204" pitchFamily="34" charset="0"/>
                <a:cs typeface="Times New Roman" panose="02020603050405020304" pitchFamily="18" charset="0"/>
              </a:rPr>
              <a:t>Z</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aštitari i zaštitari specijalisti mogu u obavljanju poslova tjelesne zaštite upotrijebiti tjelesnu snagu ako drugačije ne mogu:</a:t>
            </a:r>
          </a:p>
          <a:p>
            <a:pPr marL="0" indent="0">
              <a:lnSpc>
                <a:spcPct val="107000"/>
              </a:lnSpc>
              <a:spcAft>
                <a:spcPts val="800"/>
              </a:spcAft>
              <a:buNone/>
            </a:pP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1. odbiti protupravni i neposredni napad kojim se ugrožava njihov život ili život osoba koje štite</a:t>
            </a:r>
          </a:p>
          <a:p>
            <a:pPr marL="0" indent="0">
              <a:lnSpc>
                <a:spcPct val="107000"/>
              </a:lnSpc>
              <a:spcAft>
                <a:spcPts val="800"/>
              </a:spcAft>
              <a:buNone/>
            </a:pP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2. odbiti protupravni i neposredni napad usmjeren na uništenje i umanjivanje vrijednosti imovine koju štite, a da pritom štetne posljedice ne budu veće od prijetećih.</a:t>
            </a:r>
          </a:p>
          <a:p>
            <a:pPr marL="0" indent="0">
              <a:buNone/>
            </a:pPr>
            <a:r>
              <a:rPr lang="hr-HR" kern="100" cap="none" dirty="0">
                <a:latin typeface="Times New Roman" panose="02020603050405020304" pitchFamily="18" charset="0"/>
                <a:ea typeface="Calibri" panose="020F0502020204030204" pitchFamily="34" charset="0"/>
                <a:cs typeface="Times New Roman" panose="02020603050405020304" pitchFamily="18" charset="0"/>
              </a:rPr>
              <a:t>Z</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aštitari i zaštitari specijalisti moraju primijeniti tjelesnu snagu na način koji će jamčiti uspjeh, uz najblaže posljedice za osobe prema kojoj se tjelesna snaga primjenjuje. S upotrebom tjelesne snag</a:t>
            </a:r>
            <a:r>
              <a:rPr lang="hr-HR" kern="100" cap="none" dirty="0">
                <a:latin typeface="Times New Roman" panose="02020603050405020304" pitchFamily="18" charset="0"/>
                <a:ea typeface="Calibri" panose="020F0502020204030204" pitchFamily="34" charset="0"/>
                <a:cs typeface="Times New Roman" panose="02020603050405020304" pitchFamily="18" charset="0"/>
              </a:rPr>
              <a:t>e moraju prestati kada prestane napad ili otpor osobe prema kojoj primjenjuju tjelesnu snagu. Zatim će bez odgode pružiti prvu pomoć vidno ozlijeđenoj osobi prema kojoj je uporabljena tjelesna snaga.</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970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5E544C4-02FD-9A93-9DC0-2CFCFF1CC3B9}"/>
              </a:ext>
            </a:extLst>
          </p:cNvPr>
          <p:cNvSpPr>
            <a:spLocks noGrp="1"/>
          </p:cNvSpPr>
          <p:nvPr>
            <p:ph sz="quarter" idx="13"/>
          </p:nvPr>
        </p:nvSpPr>
        <p:spPr>
          <a:xfrm>
            <a:off x="913774" y="640080"/>
            <a:ext cx="10363826" cy="5151119"/>
          </a:xfrm>
        </p:spPr>
        <p:txBody>
          <a:bodyPr/>
          <a:lstStyle/>
          <a:p>
            <a:r>
              <a:rPr lang="hr-HR" cap="none" dirty="0">
                <a:latin typeface="Times New Roman" panose="02020603050405020304" pitchFamily="18" charset="0"/>
                <a:cs typeface="Times New Roman" panose="02020603050405020304" pitchFamily="18" charset="0"/>
              </a:rPr>
              <a:t>Smatra se da osoba pruža otpor zaštitaru ako se na aktivan ili pasivan način suprotstavlja njegovoj naredbi izdanoj radi održavanja ili uspostavljanja reda i mira, privremenog ograničenja slobode kretanja.</a:t>
            </a:r>
          </a:p>
          <a:p>
            <a:r>
              <a:rPr lang="hr-HR" cap="none" dirty="0">
                <a:latin typeface="Times New Roman" panose="02020603050405020304" pitchFamily="18" charset="0"/>
                <a:cs typeface="Times New Roman" panose="02020603050405020304" pitchFamily="18" charset="0"/>
              </a:rPr>
              <a:t>Aktivni otpor je pružanje otpora uporabom oružja, oruđa, drugih predmeta ili tjelesne snage i na taj način onemogućavanja zaštitara i zaštitara specijalista u obavljanju poslova tjelesne zaštite. Aktivnim otporom smatra se i poticanje na otpor.</a:t>
            </a:r>
          </a:p>
          <a:p>
            <a:r>
              <a:rPr lang="hr-HR" cap="none" dirty="0">
                <a:latin typeface="Times New Roman" panose="02020603050405020304" pitchFamily="18" charset="0"/>
                <a:cs typeface="Times New Roman" panose="02020603050405020304" pitchFamily="18" charset="0"/>
              </a:rPr>
              <a:t>Pasivan otpor je </a:t>
            </a:r>
            <a:r>
              <a:rPr lang="hr-HR" cap="none" dirty="0" err="1">
                <a:latin typeface="Times New Roman" panose="02020603050405020304" pitchFamily="18" charset="0"/>
                <a:cs typeface="Times New Roman" panose="02020603050405020304" pitchFamily="18" charset="0"/>
              </a:rPr>
              <a:t>nepostupanje</a:t>
            </a:r>
            <a:r>
              <a:rPr lang="hr-HR" cap="none" dirty="0">
                <a:latin typeface="Times New Roman" panose="02020603050405020304" pitchFamily="18" charset="0"/>
                <a:cs typeface="Times New Roman" panose="02020603050405020304" pitchFamily="18" charset="0"/>
              </a:rPr>
              <a:t> po upozorenju i naredbi ili stavljanje u takav položaj kojim se onemogućava izvršenje posla tjelesne zaštite (osoba legne, klekne, uhvati se za drugu osobu ili neki predmet i sl.).</a:t>
            </a:r>
          </a:p>
          <a:p>
            <a:r>
              <a:rPr lang="hr-HR" cap="none" dirty="0">
                <a:latin typeface="Times New Roman" panose="02020603050405020304" pitchFamily="18" charset="0"/>
                <a:cs typeface="Times New Roman" panose="02020603050405020304" pitchFamily="18" charset="0"/>
              </a:rPr>
              <a:t>Prilikom primjene tjelesne snage kao sredstvo prisile zaštitar bez odgode mora obavijestiti policiju, svoje operativno dežurstvo i odgovornu osobu štićenog objekta, dalje postupati prema uputama policije, te sačiniti izvješće o primjeni ovlasti i predati ga svom operativnom dežurstvu.</a:t>
            </a:r>
          </a:p>
        </p:txBody>
      </p:sp>
    </p:spTree>
    <p:extLst>
      <p:ext uri="{BB962C8B-B14F-4D97-AF65-F5344CB8AC3E}">
        <p14:creationId xmlns:p14="http://schemas.microsoft.com/office/powerpoint/2010/main" val="1184603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59B04F49-3982-BAED-9267-1FE9FAC5A606}"/>
              </a:ext>
            </a:extLst>
          </p:cNvPr>
          <p:cNvSpPr>
            <a:spLocks noGrp="1"/>
          </p:cNvSpPr>
          <p:nvPr>
            <p:ph sz="quarter" idx="13"/>
          </p:nvPr>
        </p:nvSpPr>
        <p:spPr>
          <a:xfrm>
            <a:off x="913774" y="1033272"/>
            <a:ext cx="10363826" cy="4757927"/>
          </a:xfrm>
        </p:spPr>
        <p:txBody>
          <a:bodyPr/>
          <a:lstStyle/>
          <a:p>
            <a:r>
              <a:rPr lang="hr-HR" b="1" dirty="0">
                <a:latin typeface="Times New Roman" panose="02020603050405020304" pitchFamily="18" charset="0"/>
                <a:cs typeface="Times New Roman" panose="02020603050405020304" pitchFamily="18" charset="0"/>
              </a:rPr>
              <a:t>Raspršivači dozvoljenih neškodljivih tvari</a:t>
            </a:r>
          </a:p>
          <a:p>
            <a:r>
              <a:rPr lang="hr-HR" cap="none" dirty="0">
                <a:latin typeface="Times New Roman" panose="02020603050405020304" pitchFamily="18" charset="0"/>
                <a:cs typeface="Times New Roman" panose="02020603050405020304" pitchFamily="18" charset="0"/>
              </a:rPr>
              <a:t>Raspršivači dozvoljenih neškodljivih tvari kod osobe na koju se primjenjuju izazivaju iritaciju očiju, pečenje, svrbež, suze, pa i privremeno sljepilo, kao i iritaciju kože i sluznice nosa, čime se osoba privremeno i na za zdravlje neškodljiv način onemogućava u pokušaju počinjenja protupravnih radnji.</a:t>
            </a:r>
          </a:p>
          <a:p>
            <a:r>
              <a:rPr lang="hr-HR" cap="none" dirty="0">
                <a:latin typeface="Times New Roman" panose="02020603050405020304" pitchFamily="18" charset="0"/>
                <a:cs typeface="Times New Roman" panose="02020603050405020304" pitchFamily="18" charset="0"/>
              </a:rPr>
              <a:t>Zaštitar i zaštitar specijalist ovlašteni su uporabiti raspršivač dozvoljenih neškodljivih tvari kad su ispunjeni uvjeti za uporabu tjelesne snage, osim u slučajevima svladavanja pasivnog otpora.</a:t>
            </a:r>
          </a:p>
          <a:p>
            <a:r>
              <a:rPr lang="hr-HR" sz="1800" cap="none" dirty="0">
                <a:latin typeface="Times New Roman" panose="02020603050405020304" pitchFamily="18" charset="0"/>
                <a:ea typeface="Calibri" panose="020F0502020204030204" pitchFamily="34" charset="0"/>
                <a:cs typeface="Times New Roman" panose="02020603050405020304" pitchFamily="18" charset="0"/>
              </a:rPr>
              <a:t>P</a:t>
            </a:r>
            <a:r>
              <a:rPr lang="hr-HR" sz="1800" cap="none" dirty="0">
                <a:effectLst/>
                <a:latin typeface="Times New Roman" panose="02020603050405020304" pitchFamily="18" charset="0"/>
                <a:ea typeface="Calibri" panose="020F0502020204030204" pitchFamily="34" charset="0"/>
                <a:cs typeface="Times New Roman" panose="02020603050405020304" pitchFamily="18" charset="0"/>
              </a:rPr>
              <a:t>rije primjene raspršivača dozvoljenih neškodljivih tvari zaštitar i zaštitar specijalist moraju biti obučeni za pravilno rukovanje raspršivačem. (suzavac i sl.)</a:t>
            </a: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084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1D840B7-61F8-13D5-6740-33837CE9FACA}"/>
              </a:ext>
            </a:extLst>
          </p:cNvPr>
          <p:cNvSpPr>
            <a:spLocks noGrp="1"/>
          </p:cNvSpPr>
          <p:nvPr>
            <p:ph sz="quarter" idx="13"/>
          </p:nvPr>
        </p:nvSpPr>
        <p:spPr>
          <a:xfrm>
            <a:off x="913774" y="795528"/>
            <a:ext cx="10363826" cy="4995671"/>
          </a:xfrm>
        </p:spPr>
        <p:txBody>
          <a:bodyPr/>
          <a:lstStyle/>
          <a:p>
            <a:r>
              <a:rPr lang="hr-HR" b="1" dirty="0">
                <a:latin typeface="Times New Roman" panose="02020603050405020304" pitchFamily="18" charset="0"/>
                <a:cs typeface="Times New Roman" panose="02020603050405020304" pitchFamily="18" charset="0"/>
              </a:rPr>
              <a:t>Sredstva za vezanje</a:t>
            </a:r>
          </a:p>
          <a:p>
            <a:pPr marL="0" indent="0">
              <a:buNone/>
            </a:pPr>
            <a:r>
              <a:rPr lang="hr-HR" cap="none" dirty="0">
                <a:latin typeface="Times New Roman" panose="02020603050405020304" pitchFamily="18" charset="0"/>
                <a:cs typeface="Times New Roman" panose="02020603050405020304" pitchFamily="18" charset="0"/>
              </a:rPr>
              <a:t>Sredstvima za vezivanje omogućuje se zaštitaru i zaštitaru specijalistu da ograniče pokretljivost tijela određene osobe vezivanjem ruku uporabom propisanih sredstava za vezivanje (lisica) ili drugih prikladnih sredstava (remen, uže, zatezna traka i sl.) radi privremenog ograničenja slobode kretanja osobe, s primjenom najmanje moguće štetne posljedice za osobu nad kojom se ovlast primjenjuje.</a:t>
            </a:r>
          </a:p>
          <a:p>
            <a:pPr marL="0" indent="0">
              <a:buNone/>
            </a:pPr>
            <a:r>
              <a:rPr lang="hr-HR" cap="none" dirty="0">
                <a:latin typeface="Times New Roman" panose="02020603050405020304" pitchFamily="18" charset="0"/>
                <a:cs typeface="Times New Roman" panose="02020603050405020304" pitchFamily="18" charset="0"/>
              </a:rPr>
              <a:t>Zaštitar i zaštitar specijalist ovlašteni su uporabiti sredstva za vezivanje radi sprječavanja:</a:t>
            </a:r>
          </a:p>
          <a:p>
            <a:pPr marL="0" indent="0">
              <a:buNone/>
            </a:pPr>
            <a:r>
              <a:rPr lang="hr-HR" cap="none" dirty="0">
                <a:latin typeface="Times New Roman" panose="02020603050405020304" pitchFamily="18" charset="0"/>
                <a:cs typeface="Times New Roman" panose="02020603050405020304" pitchFamily="18" charset="0"/>
              </a:rPr>
              <a:t>1. otpora osobe ili odbijanja napada usmjerenog na zaštitara i zaštitara specijalista ili drugu osobu</a:t>
            </a:r>
          </a:p>
          <a:p>
            <a:pPr marL="0" indent="0">
              <a:buNone/>
            </a:pPr>
            <a:r>
              <a:rPr lang="hr-HR" cap="none" dirty="0">
                <a:latin typeface="Times New Roman" panose="02020603050405020304" pitchFamily="18" charset="0"/>
                <a:cs typeface="Times New Roman" panose="02020603050405020304" pitchFamily="18" charset="0"/>
              </a:rPr>
              <a:t>2. bijega osobe</a:t>
            </a:r>
          </a:p>
          <a:p>
            <a:pPr marL="0" indent="0">
              <a:buNone/>
            </a:pPr>
            <a:r>
              <a:rPr lang="hr-HR" cap="none" dirty="0">
                <a:latin typeface="Times New Roman" panose="02020603050405020304" pitchFamily="18" charset="0"/>
                <a:cs typeface="Times New Roman" panose="02020603050405020304" pitchFamily="18" charset="0"/>
              </a:rPr>
              <a:t>3. samoozljeđivanja ili ozljeđivanja druge osobe.</a:t>
            </a:r>
          </a:p>
          <a:p>
            <a:pPr marL="0" indent="0">
              <a:buNone/>
            </a:pPr>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69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06482-556C-B993-0FFD-AA4AA81A07E7}"/>
              </a:ext>
            </a:extLst>
          </p:cNvPr>
          <p:cNvSpPr>
            <a:spLocks noGrp="1"/>
          </p:cNvSpPr>
          <p:nvPr>
            <p:ph sz="quarter" idx="13"/>
          </p:nvPr>
        </p:nvSpPr>
        <p:spPr>
          <a:xfrm>
            <a:off x="913774" y="865240"/>
            <a:ext cx="10363826" cy="4925960"/>
          </a:xfrm>
        </p:spPr>
        <p:txBody>
          <a:bodyPr>
            <a:normAutofit/>
          </a:bodyPr>
          <a:lstStyle/>
          <a:p>
            <a:r>
              <a:rPr lang="hr-HR" cap="none" dirty="0">
                <a:latin typeface="Times New Roman" panose="02020603050405020304" pitchFamily="18" charset="0"/>
                <a:cs typeface="Times New Roman" panose="02020603050405020304" pitchFamily="18" charset="0"/>
              </a:rPr>
              <a:t>Djelatnost privatne zaštite obuhvaća:</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z</a:t>
            </a:r>
            <a:r>
              <a:rPr lang="hr-HR" cap="none" dirty="0">
                <a:latin typeface="Times New Roman" panose="02020603050405020304" pitchFamily="18" charset="0"/>
                <a:cs typeface="Times New Roman" panose="02020603050405020304" pitchFamily="18" charset="0"/>
              </a:rPr>
              <a:t>aštitu stambenih, poslovnih i drugih objekata i prostora te javnih i drugih površina</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z</a:t>
            </a:r>
            <a:r>
              <a:rPr lang="hr-HR" cap="none" dirty="0">
                <a:latin typeface="Times New Roman" panose="02020603050405020304" pitchFamily="18" charset="0"/>
                <a:cs typeface="Times New Roman" panose="02020603050405020304" pitchFamily="18" charset="0"/>
              </a:rPr>
              <a:t>aštitu novčarskih institucija</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p</a:t>
            </a:r>
            <a:r>
              <a:rPr lang="hr-HR" cap="none" dirty="0">
                <a:latin typeface="Times New Roman" panose="02020603050405020304" pitchFamily="18" charset="0"/>
                <a:cs typeface="Times New Roman" panose="02020603050405020304" pitchFamily="18" charset="0"/>
              </a:rPr>
              <a:t>ružanje tjelesne i tehničke intervencije po dojavi</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n</a:t>
            </a:r>
            <a:r>
              <a:rPr lang="hr-HR" cap="none" dirty="0">
                <a:latin typeface="Times New Roman" panose="02020603050405020304" pitchFamily="18" charset="0"/>
                <a:cs typeface="Times New Roman" panose="02020603050405020304" pitchFamily="18" charset="0"/>
              </a:rPr>
              <a:t>eposrednu tjelesnu zaštitu osoba</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tjelohranitelj</a:t>
            </a:r>
            <a:r>
              <a:rPr lang="en-US" cap="none"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z</a:t>
            </a:r>
            <a:r>
              <a:rPr lang="hr-HR" cap="none" dirty="0">
                <a:latin typeface="Times New Roman" panose="02020603050405020304" pitchFamily="18" charset="0"/>
                <a:cs typeface="Times New Roman" panose="02020603050405020304" pitchFamily="18" charset="0"/>
              </a:rPr>
              <a:t>aštitu mirnih prosvjeda, sportskih natjecanja i javnih okupljanja</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z</a:t>
            </a:r>
            <a:r>
              <a:rPr lang="hr-HR" cap="none" dirty="0">
                <a:latin typeface="Times New Roman" panose="02020603050405020304" pitchFamily="18" charset="0"/>
                <a:cs typeface="Times New Roman" panose="02020603050405020304" pitchFamily="18" charset="0"/>
              </a:rPr>
              <a:t>aštitu kulturnih i prirodnih dobara </a:t>
            </a:r>
            <a:r>
              <a:rPr lang="en-US" cap="none" dirty="0" err="1">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 </a:t>
            </a:r>
            <a:r>
              <a:rPr lang="en-US" cap="none" dirty="0" err="1">
                <a:latin typeface="Times New Roman" panose="02020603050405020304" pitchFamily="18" charset="0"/>
                <a:cs typeface="Times New Roman" panose="02020603050405020304" pitchFamily="18" charset="0"/>
              </a:rPr>
              <a:t>okoliša</a:t>
            </a:r>
            <a:endParaRPr lang="en-US"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o</a:t>
            </a:r>
            <a:r>
              <a:rPr lang="hr-HR" cap="none" dirty="0">
                <a:latin typeface="Times New Roman" panose="02020603050405020304" pitchFamily="18" charset="0"/>
                <a:cs typeface="Times New Roman" panose="02020603050405020304" pitchFamily="18" charset="0"/>
              </a:rPr>
              <a:t>siguranje i pratnju pri distribuciji novca, vrijednosnih papira i dragocjenosti</a:t>
            </a:r>
          </a:p>
          <a:p>
            <a:pPr>
              <a:buFont typeface="Wingdings" panose="05000000000000000000" pitchFamily="2" charset="2"/>
              <a:buChar char="Ø"/>
            </a:pPr>
            <a:r>
              <a:rPr lang="en-US" cap="none" dirty="0">
                <a:latin typeface="Times New Roman" panose="02020603050405020304" pitchFamily="18" charset="0"/>
                <a:cs typeface="Times New Roman" panose="02020603050405020304" pitchFamily="18" charset="0"/>
              </a:rPr>
              <a:t>o</a:t>
            </a:r>
            <a:r>
              <a:rPr lang="hr-HR" cap="none" dirty="0">
                <a:latin typeface="Times New Roman" panose="02020603050405020304" pitchFamily="18" charset="0"/>
                <a:cs typeface="Times New Roman" panose="02020603050405020304" pitchFamily="18" charset="0"/>
              </a:rPr>
              <a:t>siguranje i pratnju pri distribuciji drugih pošiljaka te transportu osoba</a:t>
            </a:r>
          </a:p>
          <a:p>
            <a:pPr>
              <a:buFont typeface="Wingdings" panose="05000000000000000000" pitchFamily="2" charset="2"/>
              <a:buChar char="Ø"/>
            </a:pPr>
            <a:r>
              <a:rPr lang="en-US" cap="none" dirty="0" err="1">
                <a:latin typeface="Times New Roman" panose="02020603050405020304" pitchFamily="18" charset="0"/>
                <a:cs typeface="Times New Roman" panose="02020603050405020304" pitchFamily="18" charset="0"/>
              </a:rPr>
              <a:t>i</a:t>
            </a:r>
            <a:r>
              <a:rPr lang="hr-HR" cap="none" dirty="0">
                <a:latin typeface="Times New Roman" panose="02020603050405020304" pitchFamily="18" charset="0"/>
                <a:cs typeface="Times New Roman" panose="02020603050405020304" pitchFamily="18" charset="0"/>
              </a:rPr>
              <a:t>zradu prosudbi ugroženosti osoba i imovine</a:t>
            </a:r>
          </a:p>
          <a:p>
            <a:endParaRPr lang="hr-HR"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F1EF8E8-ED16-F101-2D69-616AE5313283}"/>
              </a:ext>
            </a:extLst>
          </p:cNvPr>
          <p:cNvSpPr>
            <a:spLocks noGrp="1"/>
          </p:cNvSpPr>
          <p:nvPr>
            <p:ph sz="quarter" idx="13"/>
          </p:nvPr>
        </p:nvSpPr>
        <p:spPr>
          <a:xfrm>
            <a:off x="913774" y="466344"/>
            <a:ext cx="10363826" cy="5324855"/>
          </a:xfrm>
        </p:spPr>
        <p:txBody>
          <a:bodyPr/>
          <a:lstStyle/>
          <a:p>
            <a:r>
              <a:rPr lang="hr-HR" b="1" dirty="0">
                <a:latin typeface="Times New Roman" panose="02020603050405020304" pitchFamily="18" charset="0"/>
                <a:cs typeface="Times New Roman" panose="02020603050405020304" pitchFamily="18" charset="0"/>
              </a:rPr>
              <a:t>ZAŠTITARSKI PAS</a:t>
            </a:r>
          </a:p>
          <a:p>
            <a:r>
              <a:rPr lang="hr-HR" sz="1800" cap="none" dirty="0">
                <a:effectLst/>
                <a:latin typeface="Times New Roman" panose="02020603050405020304" pitchFamily="18" charset="0"/>
                <a:ea typeface="Calibri" panose="020F0502020204030204" pitchFamily="34" charset="0"/>
                <a:cs typeface="Times New Roman" panose="02020603050405020304" pitchFamily="18" charset="0"/>
              </a:rPr>
              <a:t>Zaštitarski pas može se koristiti u obavljanju poslova tjelesne zaštite samo pod nadzorom zaštitara i zaštitara specijalista koji je osposobljen za uporabu zaštitarskog psa i uz uporabu zaštitne košare i povodca te na način kojim se neće izazvati uznemirenost građana.</a:t>
            </a:r>
          </a:p>
          <a:p>
            <a:r>
              <a:rPr lang="hr-HR" cap="none" dirty="0">
                <a:latin typeface="Times New Roman" panose="02020603050405020304" pitchFamily="18" charset="0"/>
                <a:cs typeface="Times New Roman" panose="02020603050405020304" pitchFamily="18" charset="0"/>
              </a:rPr>
              <a:t>Zaštitarski pas smije se koristiti samo za osiguranje osoba i objekata unutar štićenog perimetra.</a:t>
            </a:r>
          </a:p>
          <a:p>
            <a:pPr>
              <a:lnSpc>
                <a:spcPct val="107000"/>
              </a:lnSpc>
              <a:spcAft>
                <a:spcPts val="800"/>
              </a:spcAft>
            </a:pPr>
            <a:r>
              <a:rPr lang="hr-HR" sz="1800" kern="100" cap="none" dirty="0">
                <a:latin typeface="Times New Roman" panose="02020603050405020304" pitchFamily="18" charset="0"/>
                <a:ea typeface="Calibri" panose="020F0502020204030204" pitchFamily="34" charset="0"/>
                <a:cs typeface="Times New Roman" panose="02020603050405020304" pitchFamily="18" charset="0"/>
              </a:rPr>
              <a:t> Z</a:t>
            </a:r>
            <a:r>
              <a:rPr lang="hr-HR" sz="1800" kern="100" cap="none" dirty="0">
                <a:effectLst/>
                <a:latin typeface="Times New Roman" panose="02020603050405020304" pitchFamily="18" charset="0"/>
                <a:ea typeface="Calibri" panose="020F0502020204030204" pitchFamily="34" charset="0"/>
                <a:cs typeface="Times New Roman" panose="02020603050405020304" pitchFamily="18" charset="0"/>
              </a:rPr>
              <a:t>aštitarski pas smije se upotrijebiti kao sredstvo prisile:</a:t>
            </a:r>
          </a:p>
          <a:p>
            <a:pPr marL="0" indent="0">
              <a:lnSpc>
                <a:spcPct val="107000"/>
              </a:lnSpc>
              <a:spcAft>
                <a:spcPts val="800"/>
              </a:spcAft>
              <a:buNone/>
            </a:pPr>
            <a:r>
              <a:rPr lang="hr-HR" sz="18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hr-HR" sz="1800" kern="100" cap="none" dirty="0">
                <a:effectLst/>
                <a:latin typeface="Times New Roman" panose="02020603050405020304" pitchFamily="18" charset="0"/>
                <a:ea typeface="Calibri" panose="020F0502020204030204" pitchFamily="34" charset="0"/>
                <a:cs typeface="Times New Roman" panose="02020603050405020304" pitchFamily="18" charset="0"/>
              </a:rPr>
              <a:t>1. kada su ispunjeni uvjeti za upotrebu tjelesne snage, sa zaštitnom košarom i povodcem</a:t>
            </a:r>
          </a:p>
          <a:p>
            <a:pPr marL="0" indent="0">
              <a:lnSpc>
                <a:spcPct val="107000"/>
              </a:lnSpc>
              <a:spcAft>
                <a:spcPts val="800"/>
              </a:spcAft>
              <a:buNone/>
            </a:pPr>
            <a:r>
              <a:rPr lang="hr-HR" sz="1800" kern="100" cap="none" dirty="0">
                <a:effectLst/>
                <a:latin typeface="Times New Roman" panose="02020603050405020304" pitchFamily="18" charset="0"/>
                <a:ea typeface="Calibri" panose="020F0502020204030204" pitchFamily="34" charset="0"/>
                <a:cs typeface="Times New Roman" panose="02020603050405020304" pitchFamily="18" charset="0"/>
              </a:rPr>
              <a:t>	2. kada su ispunjeni uvjeti za upotrebu vatrenog oružja, bez zaštitne košare i bez povodca.</a:t>
            </a:r>
          </a:p>
          <a:p>
            <a:pPr marL="0" indent="0">
              <a:lnSpc>
                <a:spcPct val="107000"/>
              </a:lnSpc>
              <a:spcAft>
                <a:spcPts val="800"/>
              </a:spcAft>
              <a:buNone/>
            </a:pPr>
            <a:r>
              <a:rPr lang="hr-HR" sz="1800" kern="100" cap="none" dirty="0">
                <a:effectLst/>
                <a:latin typeface="Times New Roman" panose="02020603050405020304" pitchFamily="18" charset="0"/>
                <a:ea typeface="Calibri" panose="020F0502020204030204" pitchFamily="34" charset="0"/>
                <a:cs typeface="Times New Roman" panose="02020603050405020304" pitchFamily="18" charset="0"/>
              </a:rPr>
              <a:t>Prije uporabe zaštitarskog psa zaštitar i zaštitar specijalist dužni su upozoriti osobu da će prema njoj uporabiti psa kao sredstvo prisile ako ne postupi po izdanoj naredbi.</a:t>
            </a:r>
          </a:p>
          <a:p>
            <a:pPr marL="0" indent="0">
              <a:lnSpc>
                <a:spcPct val="107000"/>
              </a:lnSpc>
              <a:spcAft>
                <a:spcPts val="800"/>
              </a:spcAft>
              <a:buNone/>
            </a:pPr>
            <a:r>
              <a:rPr lang="hr-HR" sz="1800" kern="100" cap="none" dirty="0">
                <a:latin typeface="Times New Roman" panose="02020603050405020304" pitchFamily="18" charset="0"/>
                <a:ea typeface="Calibri" panose="020F0502020204030204" pitchFamily="34" charset="0"/>
                <a:cs typeface="Times New Roman" panose="02020603050405020304" pitchFamily="18" charset="0"/>
              </a:rPr>
              <a:t>O upotrebi psa i razlozima uporabe zaštitarskog psa bez odgode treba obavijestiti policiju i svoje operativno dežurstvo te sačiniti izvješće o primjeni ovlasti.</a:t>
            </a:r>
            <a:endParaRPr lang="hr-HR" sz="1800" kern="100" cap="none"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216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5CE76E9-C249-9886-D5EA-966933BA8710}"/>
              </a:ext>
            </a:extLst>
          </p:cNvPr>
          <p:cNvSpPr>
            <a:spLocks noGrp="1"/>
          </p:cNvSpPr>
          <p:nvPr>
            <p:ph sz="quarter" idx="13"/>
          </p:nvPr>
        </p:nvSpPr>
        <p:spPr>
          <a:xfrm>
            <a:off x="831478" y="740664"/>
            <a:ext cx="10363826" cy="4666487"/>
          </a:xfrm>
        </p:spPr>
        <p:txBody>
          <a:bodyPr>
            <a:normAutofit fontScale="92500" lnSpcReduction="20000"/>
          </a:bodyPr>
          <a:lstStyle/>
          <a:p>
            <a:r>
              <a:rPr lang="hr-HR" b="1" dirty="0">
                <a:latin typeface="Times New Roman" panose="02020603050405020304" pitchFamily="18" charset="0"/>
                <a:cs typeface="Times New Roman" panose="02020603050405020304" pitchFamily="18" charset="0"/>
              </a:rPr>
              <a:t>Vatreno oružje </a:t>
            </a:r>
            <a:endParaRPr lang="hr-HR" dirty="0">
              <a:latin typeface="Times New Roman" panose="02020603050405020304" pitchFamily="18" charset="0"/>
              <a:cs typeface="Times New Roman" panose="02020603050405020304" pitchFamily="18" charset="0"/>
            </a:endParaRPr>
          </a:p>
          <a:p>
            <a:r>
              <a:rPr lang="hr-HR" cap="none" dirty="0">
                <a:latin typeface="Times New Roman" panose="02020603050405020304" pitchFamily="18" charset="0"/>
                <a:cs typeface="Times New Roman" panose="02020603050405020304" pitchFamily="18" charset="0"/>
              </a:rPr>
              <a:t>Zaštitar i zaštitar specijalist mogu uporabiti vatreno oružje kada, obavljajući poslove privatne zaštite, na drugi način ne mogu odbiti istodobni ili izravno predstojeći protupravni napad usmjeren prema njima ili prema osobama koje štiti.</a:t>
            </a:r>
          </a:p>
          <a:p>
            <a:r>
              <a:rPr lang="hr-HR" cap="none" dirty="0">
                <a:latin typeface="Times New Roman" panose="02020603050405020304" pitchFamily="18" charset="0"/>
                <a:cs typeface="Times New Roman" panose="02020603050405020304" pitchFamily="18" charset="0"/>
              </a:rPr>
              <a:t>Vatreno oružje koristi se samo kada je ugrožen vlastiti život ili život osoba koje se štiti, dakle samo radi zaštite života, ne i zaštite imovine.</a:t>
            </a:r>
          </a:p>
          <a:p>
            <a:r>
              <a:rPr lang="hr-HR" cap="none" dirty="0">
                <a:latin typeface="Times New Roman" panose="02020603050405020304" pitchFamily="18" charset="0"/>
                <a:cs typeface="Times New Roman" panose="02020603050405020304" pitchFamily="18" charset="0"/>
              </a:rPr>
              <a:t>U djelatnosti privatne zaštite, vatreno oružje koristi se samo:</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pri zaštiti novčarskih institucija,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neposredne tjelesne zaštite osoba (tjelohranitelj)</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kod pratnje i prijevoza novca</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 pružanja intervencije po dojavnom signalu</a:t>
            </a:r>
          </a:p>
          <a:p>
            <a:pPr>
              <a:buFont typeface="Wingdings" panose="05000000000000000000" pitchFamily="2" charset="2"/>
              <a:buChar char="Ø"/>
            </a:pPr>
            <a:r>
              <a:rPr lang="hr-HR" cap="none" dirty="0">
                <a:latin typeface="Times New Roman" panose="02020603050405020304" pitchFamily="18" charset="0"/>
                <a:cs typeface="Times New Roman" panose="02020603050405020304" pitchFamily="18" charset="0"/>
              </a:rPr>
              <a:t>te zaštite objekata kritične infrastrukture uz prethodno odobrenje nadležne policijske uprave</a:t>
            </a:r>
          </a:p>
        </p:txBody>
      </p:sp>
    </p:spTree>
    <p:extLst>
      <p:ext uri="{BB962C8B-B14F-4D97-AF65-F5344CB8AC3E}">
        <p14:creationId xmlns:p14="http://schemas.microsoft.com/office/powerpoint/2010/main" val="2741723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C8E4EA1-BABA-28A2-B0A8-2CC60F5BD3C7}"/>
              </a:ext>
            </a:extLst>
          </p:cNvPr>
          <p:cNvSpPr>
            <a:spLocks noGrp="1"/>
          </p:cNvSpPr>
          <p:nvPr>
            <p:ph sz="quarter" idx="13"/>
          </p:nvPr>
        </p:nvSpPr>
        <p:spPr>
          <a:xfrm>
            <a:off x="914087" y="914400"/>
            <a:ext cx="10363826" cy="4849367"/>
          </a:xfrm>
        </p:spPr>
        <p:txBody>
          <a:bodyPr>
            <a:normAutofit lnSpcReduction="10000"/>
          </a:bodyPr>
          <a:lstStyle/>
          <a:p>
            <a:r>
              <a:rPr lang="hr-HR" sz="1800" cap="none" dirty="0">
                <a:latin typeface="Times New Roman" panose="02020603050405020304" pitchFamily="18" charset="0"/>
                <a:ea typeface="Calibri" panose="020F0502020204030204" pitchFamily="34" charset="0"/>
                <a:cs typeface="Times New Roman" panose="02020603050405020304" pitchFamily="18" charset="0"/>
              </a:rPr>
              <a:t>P</a:t>
            </a:r>
            <a:r>
              <a:rPr lang="hr-HR" sz="1800" cap="none" dirty="0">
                <a:effectLst/>
                <a:latin typeface="Times New Roman" panose="02020603050405020304" pitchFamily="18" charset="0"/>
                <a:ea typeface="Calibri" panose="020F0502020204030204" pitchFamily="34" charset="0"/>
                <a:cs typeface="Times New Roman" panose="02020603050405020304" pitchFamily="18" charset="0"/>
              </a:rPr>
              <a:t>rije uporabe vatrenog oružja zaštitar i zaštitar specijalist uputit će usmeno upozorenje: </a:t>
            </a:r>
            <a:r>
              <a:rPr lang="hr-HR" sz="1800" b="1" cap="none" dirty="0">
                <a:effectLst/>
                <a:latin typeface="Times New Roman" panose="02020603050405020304" pitchFamily="18" charset="0"/>
                <a:ea typeface="Calibri" panose="020F0502020204030204" pitchFamily="34" charset="0"/>
                <a:cs typeface="Times New Roman" panose="02020603050405020304" pitchFamily="18" charset="0"/>
              </a:rPr>
              <a:t>»stoj!«, </a:t>
            </a:r>
            <a:r>
              <a:rPr lang="hr-HR" sz="1800" cap="none" dirty="0">
                <a:effectLst/>
                <a:latin typeface="Times New Roman" panose="02020603050405020304" pitchFamily="18" charset="0"/>
                <a:ea typeface="Calibri" panose="020F0502020204030204" pitchFamily="34" charset="0"/>
                <a:cs typeface="Times New Roman" panose="02020603050405020304" pitchFamily="18" charset="0"/>
              </a:rPr>
              <a:t>a nakon toga drugo upozorenje: </a:t>
            </a:r>
            <a:r>
              <a:rPr lang="hr-HR" sz="1800" b="1" cap="none" dirty="0">
                <a:effectLst/>
                <a:latin typeface="Times New Roman" panose="02020603050405020304" pitchFamily="18" charset="0"/>
                <a:ea typeface="Calibri" panose="020F0502020204030204" pitchFamily="34" charset="0"/>
                <a:cs typeface="Times New Roman" panose="02020603050405020304" pitchFamily="18" charset="0"/>
              </a:rPr>
              <a:t>»stoj, pucat ću!«.</a:t>
            </a:r>
          </a:p>
          <a:p>
            <a:r>
              <a:rPr lang="hr-HR" cap="none" dirty="0">
                <a:latin typeface="Times New Roman" panose="02020603050405020304" pitchFamily="18" charset="0"/>
                <a:cs typeface="Times New Roman" panose="02020603050405020304" pitchFamily="18" charset="0"/>
              </a:rPr>
              <a:t>Ako osoba i nakon upozorenja namjerava izvršiti protupravni napad, zaštitar i zaštitar specijalist ispalit će upozoravajući hitac u zrak.</a:t>
            </a:r>
          </a:p>
          <a:p>
            <a:r>
              <a:rPr lang="hr-HR" cap="none" dirty="0">
                <a:latin typeface="Times New Roman" panose="02020603050405020304" pitchFamily="18" charset="0"/>
                <a:cs typeface="Times New Roman" panose="02020603050405020304" pitchFamily="18" charset="0"/>
              </a:rPr>
              <a:t>Naravno navedeno ne vrijedi ako bi se time doveli u pitanje životi osoba koje se štiti ili život zaštitara i zaštitara specijalista.</a:t>
            </a:r>
          </a:p>
          <a:p>
            <a:r>
              <a:rPr lang="hr-HR" cap="none" dirty="0">
                <a:latin typeface="Times New Roman" panose="02020603050405020304" pitchFamily="18" charset="0"/>
                <a:cs typeface="Times New Roman" panose="02020603050405020304" pitchFamily="18" charset="0"/>
              </a:rPr>
              <a:t>Uporaba vatrenog oružja nije dopuštena kada se dovodi u opasnost život djeteta i trećih osoba, osim kada je uporaba vatrenog oružja jedino sredstvo za obranu od izravnog napada kojim se ugrožava život zaštitara i zaštitara specijalista ili život osoba koje štiti.</a:t>
            </a:r>
          </a:p>
          <a:p>
            <a:r>
              <a:rPr lang="hr-HR" cap="none" dirty="0">
                <a:latin typeface="Times New Roman" panose="02020603050405020304" pitchFamily="18" charset="0"/>
                <a:cs typeface="Times New Roman" panose="02020603050405020304" pitchFamily="18" charset="0"/>
              </a:rPr>
              <a:t>Prilikom uporabe vatrenog oružja zaštitar i zaštitar specijalist dužni su usmjeriti oružje prema onim dijelovima tijela na kojima se s najmanje ozljeda postiže svrha zbog koje je vatreno oružje uporabljeno.</a:t>
            </a:r>
          </a:p>
        </p:txBody>
      </p:sp>
    </p:spTree>
    <p:extLst>
      <p:ext uri="{BB962C8B-B14F-4D97-AF65-F5344CB8AC3E}">
        <p14:creationId xmlns:p14="http://schemas.microsoft.com/office/powerpoint/2010/main" val="4266676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A55EB8C3-6808-928A-114C-17A3BBCF2CBD}"/>
              </a:ext>
            </a:extLst>
          </p:cNvPr>
          <p:cNvSpPr>
            <a:spLocks noGrp="1"/>
          </p:cNvSpPr>
          <p:nvPr>
            <p:ph sz="quarter" idx="13"/>
          </p:nvPr>
        </p:nvSpPr>
        <p:spPr>
          <a:xfrm>
            <a:off x="913774" y="1051560"/>
            <a:ext cx="10363826" cy="4739639"/>
          </a:xfrm>
        </p:spPr>
        <p:txBody>
          <a:bodyPr>
            <a:normAutofit/>
          </a:bodyPr>
          <a:lstStyle/>
          <a:p>
            <a:r>
              <a:rPr lang="hr-HR" sz="2200" cap="none" dirty="0">
                <a:latin typeface="Times New Roman" panose="02020603050405020304" pitchFamily="18" charset="0"/>
                <a:cs typeface="Times New Roman" panose="02020603050405020304" pitchFamily="18" charset="0"/>
              </a:rPr>
              <a:t>Zaštitar i zaštitar specijalist moraju u obavljanju poslova nositi samo oružje u vlasništvu pravne osobe čiji je zaposlenik.</a:t>
            </a:r>
          </a:p>
          <a:p>
            <a:r>
              <a:rPr lang="hr-HR" sz="2200" cap="none" dirty="0">
                <a:latin typeface="Times New Roman" panose="02020603050405020304" pitchFamily="18" charset="0"/>
                <a:cs typeface="Times New Roman" panose="02020603050405020304" pitchFamily="18" charset="0"/>
              </a:rPr>
              <a:t>Zaštitar i zaštitar specijalist koji poslove tjelesne zaštite obavljaju u radnoj odori dužni su oružje nositi na vidljiv način, u futroli koja je smještena s vanjske strane odore.</a:t>
            </a:r>
          </a:p>
          <a:p>
            <a:r>
              <a:rPr lang="hr-HR" sz="2200" cap="none" dirty="0">
                <a:latin typeface="Times New Roman" panose="02020603050405020304" pitchFamily="18" charset="0"/>
                <a:cs typeface="Times New Roman" panose="02020603050405020304" pitchFamily="18" charset="0"/>
              </a:rPr>
              <a:t>Zaštitar i zaštitar specijalist mogu uporabiti vatreno oružje prema životinjama ako na drugi način ne mogu odbiti izravan napad životinje na sebe i druge ljude ili otkloniti opasnost koju životinja može prouzročiti zdravlju ljudi.</a:t>
            </a:r>
          </a:p>
          <a:p>
            <a:endParaRPr lang="hr-HR" dirty="0"/>
          </a:p>
        </p:txBody>
      </p:sp>
    </p:spTree>
    <p:extLst>
      <p:ext uri="{BB962C8B-B14F-4D97-AF65-F5344CB8AC3E}">
        <p14:creationId xmlns:p14="http://schemas.microsoft.com/office/powerpoint/2010/main" val="279569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15738-CC21-2FA1-BDEB-5FB909908248}"/>
              </a:ext>
            </a:extLst>
          </p:cNvPr>
          <p:cNvSpPr>
            <a:spLocks noGrp="1"/>
          </p:cNvSpPr>
          <p:nvPr>
            <p:ph sz="quarter" idx="13"/>
          </p:nvPr>
        </p:nvSpPr>
        <p:spPr>
          <a:xfrm>
            <a:off x="913774" y="737420"/>
            <a:ext cx="10363826" cy="5053780"/>
          </a:xfrm>
        </p:spPr>
        <p:txBody>
          <a:bodyPr/>
          <a:lstStyle/>
          <a:p>
            <a:r>
              <a:rPr lang="hr-HR" sz="2400" cap="none" dirty="0">
                <a:latin typeface="Times New Roman" panose="02020603050405020304" pitchFamily="18" charset="0"/>
                <a:cs typeface="Times New Roman" panose="02020603050405020304" pitchFamily="18" charset="0"/>
              </a:rPr>
              <a:t>Poslovi privatne zaštite, ovisno o razini složenosti te ovlastima osoba koje ih obavljaju, razvrstavaju se na poslove:</a:t>
            </a:r>
          </a:p>
          <a:p>
            <a:pPr marL="0" indent="0">
              <a:buNone/>
            </a:pPr>
            <a:r>
              <a:rPr lang="en-US" sz="2400" b="1" cap="none" dirty="0">
                <a:latin typeface="Times New Roman" panose="02020603050405020304" pitchFamily="18" charset="0"/>
                <a:cs typeface="Times New Roman" panose="02020603050405020304" pitchFamily="18" charset="0"/>
              </a:rPr>
              <a:t>   </a:t>
            </a:r>
            <a:r>
              <a:rPr lang="hr-HR" sz="2400" b="1" cap="none" dirty="0">
                <a:latin typeface="Times New Roman" panose="02020603050405020304" pitchFamily="18" charset="0"/>
                <a:cs typeface="Times New Roman" panose="02020603050405020304" pitchFamily="18" charset="0"/>
              </a:rPr>
              <a:t>1. </a:t>
            </a:r>
            <a:r>
              <a:rPr lang="en-US" sz="2400" b="1" cap="none" dirty="0">
                <a:latin typeface="Times New Roman" panose="02020603050405020304" pitchFamily="18" charset="0"/>
                <a:cs typeface="Times New Roman" panose="02020603050405020304" pitchFamily="18" charset="0"/>
              </a:rPr>
              <a:t>č</a:t>
            </a:r>
            <a:r>
              <a:rPr lang="hr-HR" sz="2400" b="1" cap="none" dirty="0">
                <a:latin typeface="Times New Roman" panose="02020603050405020304" pitchFamily="18" charset="0"/>
                <a:cs typeface="Times New Roman" panose="02020603050405020304" pitchFamily="18" charset="0"/>
              </a:rPr>
              <a:t>uvara</a:t>
            </a:r>
          </a:p>
          <a:p>
            <a:pPr marL="0" indent="0">
              <a:buNone/>
            </a:pPr>
            <a:r>
              <a:rPr lang="en-US" sz="2400" b="1" cap="none" dirty="0">
                <a:latin typeface="Times New Roman" panose="02020603050405020304" pitchFamily="18" charset="0"/>
                <a:cs typeface="Times New Roman" panose="02020603050405020304" pitchFamily="18" charset="0"/>
              </a:rPr>
              <a:t>   </a:t>
            </a:r>
            <a:r>
              <a:rPr lang="hr-HR" sz="2400" b="1" cap="none" dirty="0">
                <a:latin typeface="Times New Roman" panose="02020603050405020304" pitchFamily="18" charset="0"/>
                <a:cs typeface="Times New Roman" panose="02020603050405020304" pitchFamily="18" charset="0"/>
              </a:rPr>
              <a:t>2. </a:t>
            </a:r>
            <a:r>
              <a:rPr lang="en-US" sz="2400" b="1" cap="none" dirty="0">
                <a:latin typeface="Times New Roman" panose="02020603050405020304" pitchFamily="18" charset="0"/>
                <a:cs typeface="Times New Roman" panose="02020603050405020304" pitchFamily="18" charset="0"/>
              </a:rPr>
              <a:t>z</a:t>
            </a:r>
            <a:r>
              <a:rPr lang="hr-HR" sz="2400" b="1" cap="none" dirty="0">
                <a:latin typeface="Times New Roman" panose="02020603050405020304" pitchFamily="18" charset="0"/>
                <a:cs typeface="Times New Roman" panose="02020603050405020304" pitchFamily="18" charset="0"/>
              </a:rPr>
              <a:t>aštitara</a:t>
            </a:r>
          </a:p>
          <a:p>
            <a:pPr marL="0" indent="0">
              <a:buNone/>
            </a:pPr>
            <a:r>
              <a:rPr lang="en-US" sz="2400" b="1" cap="none" dirty="0">
                <a:latin typeface="Times New Roman" panose="02020603050405020304" pitchFamily="18" charset="0"/>
                <a:cs typeface="Times New Roman" panose="02020603050405020304" pitchFamily="18" charset="0"/>
              </a:rPr>
              <a:t>   </a:t>
            </a:r>
            <a:r>
              <a:rPr lang="hr-HR" sz="2400" b="1" cap="none" dirty="0">
                <a:latin typeface="Times New Roman" panose="02020603050405020304" pitchFamily="18" charset="0"/>
                <a:cs typeface="Times New Roman" panose="02020603050405020304" pitchFamily="18" charset="0"/>
              </a:rPr>
              <a:t>3.</a:t>
            </a:r>
            <a:r>
              <a:rPr lang="en-US" sz="2400" b="1" cap="none" dirty="0">
                <a:latin typeface="Times New Roman" panose="02020603050405020304" pitchFamily="18" charset="0"/>
                <a:cs typeface="Times New Roman" panose="02020603050405020304" pitchFamily="18" charset="0"/>
              </a:rPr>
              <a:t> z</a:t>
            </a:r>
            <a:r>
              <a:rPr lang="hr-HR" sz="2400" b="1" cap="none" dirty="0">
                <a:latin typeface="Times New Roman" panose="02020603050405020304" pitchFamily="18" charset="0"/>
                <a:cs typeface="Times New Roman" panose="02020603050405020304" pitchFamily="18" charset="0"/>
              </a:rPr>
              <a:t>aštitara specijalista</a:t>
            </a:r>
          </a:p>
          <a:p>
            <a:pPr marL="0" indent="0">
              <a:buNone/>
            </a:pPr>
            <a:r>
              <a:rPr lang="en-US" sz="2400" b="1" cap="none" dirty="0">
                <a:latin typeface="Times New Roman" panose="02020603050405020304" pitchFamily="18" charset="0"/>
                <a:cs typeface="Times New Roman" panose="02020603050405020304" pitchFamily="18" charset="0"/>
              </a:rPr>
              <a:t>   </a:t>
            </a:r>
            <a:r>
              <a:rPr lang="hr-HR" sz="2400" b="1" cap="none" dirty="0">
                <a:latin typeface="Times New Roman" panose="02020603050405020304" pitchFamily="18" charset="0"/>
                <a:cs typeface="Times New Roman" panose="02020603050405020304" pitchFamily="18" charset="0"/>
              </a:rPr>
              <a:t>4</a:t>
            </a:r>
            <a:r>
              <a:rPr lang="en-US" sz="2400" b="1" cap="none" dirty="0">
                <a:latin typeface="Times New Roman" panose="02020603050405020304" pitchFamily="18" charset="0"/>
                <a:cs typeface="Times New Roman" panose="02020603050405020304" pitchFamily="18" charset="0"/>
              </a:rPr>
              <a:t>. z</a:t>
            </a:r>
            <a:r>
              <a:rPr lang="hr-HR" sz="2400" b="1" cap="none" dirty="0">
                <a:latin typeface="Times New Roman" panose="02020603050405020304" pitchFamily="18" charset="0"/>
                <a:cs typeface="Times New Roman" panose="02020603050405020304" pitchFamily="18" charset="0"/>
              </a:rPr>
              <a:t>aštitara tehničara</a:t>
            </a:r>
          </a:p>
          <a:p>
            <a:pPr marL="0" indent="0">
              <a:buNone/>
            </a:pPr>
            <a:r>
              <a:rPr lang="en-US" sz="2400" b="1" cap="none" dirty="0">
                <a:latin typeface="Times New Roman" panose="02020603050405020304" pitchFamily="18" charset="0"/>
                <a:cs typeface="Times New Roman" panose="02020603050405020304" pitchFamily="18" charset="0"/>
              </a:rPr>
              <a:t>   </a:t>
            </a:r>
            <a:r>
              <a:rPr lang="hr-HR" sz="2400" b="1" cap="none" dirty="0">
                <a:latin typeface="Times New Roman" panose="02020603050405020304" pitchFamily="18" charset="0"/>
                <a:cs typeface="Times New Roman" panose="02020603050405020304" pitchFamily="18" charset="0"/>
              </a:rPr>
              <a:t>5. </a:t>
            </a:r>
            <a:r>
              <a:rPr lang="en-US" sz="2400" b="1" cap="none" dirty="0">
                <a:latin typeface="Times New Roman" panose="02020603050405020304" pitchFamily="18" charset="0"/>
                <a:cs typeface="Times New Roman" panose="02020603050405020304" pitchFamily="18" charset="0"/>
              </a:rPr>
              <a:t>z</a:t>
            </a:r>
            <a:r>
              <a:rPr lang="hr-HR" sz="2400" b="1" cap="none" dirty="0">
                <a:latin typeface="Times New Roman" panose="02020603050405020304" pitchFamily="18" charset="0"/>
                <a:cs typeface="Times New Roman" panose="02020603050405020304" pitchFamily="18" charset="0"/>
              </a:rPr>
              <a:t>aštitara </a:t>
            </a:r>
            <a:r>
              <a:rPr lang="en-US" sz="2400" b="1" cap="none" dirty="0">
                <a:latin typeface="Times New Roman" panose="02020603050405020304" pitchFamily="18" charset="0"/>
                <a:cs typeface="Times New Roman" panose="02020603050405020304" pitchFamily="18" charset="0"/>
              </a:rPr>
              <a:t>IPU</a:t>
            </a:r>
            <a:r>
              <a:rPr lang="hr-HR" sz="2400" b="1" cap="none" dirty="0">
                <a:latin typeface="Times New Roman" panose="02020603050405020304" pitchFamily="18" charset="0"/>
                <a:cs typeface="Times New Roman" panose="02020603050405020304" pitchFamily="18" charset="0"/>
              </a:rPr>
              <a:t>-a.</a:t>
            </a:r>
          </a:p>
          <a:p>
            <a:pPr marL="0" indent="0">
              <a:buNone/>
            </a:pPr>
            <a:endParaRPr lang="hr-HR" dirty="0"/>
          </a:p>
        </p:txBody>
      </p:sp>
    </p:spTree>
    <p:extLst>
      <p:ext uri="{BB962C8B-B14F-4D97-AF65-F5344CB8AC3E}">
        <p14:creationId xmlns:p14="http://schemas.microsoft.com/office/powerpoint/2010/main" val="305020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D9C9-CF69-80C2-323A-3F7F7517A08C}"/>
              </a:ext>
            </a:extLst>
          </p:cNvPr>
          <p:cNvSpPr>
            <a:spLocks noGrp="1"/>
          </p:cNvSpPr>
          <p:nvPr>
            <p:ph type="title"/>
          </p:nvPr>
        </p:nvSpPr>
        <p:spPr/>
        <p:txBody>
          <a:bodyPr>
            <a:normAutofit/>
          </a:bodyPr>
          <a:lstStyle/>
          <a:p>
            <a:r>
              <a:rPr lang="hr-HR" sz="2200" b="1" dirty="0">
                <a:effectLst/>
                <a:latin typeface="Times New Roman" panose="02020603050405020304" pitchFamily="18" charset="0"/>
                <a:ea typeface="Calibri" panose="020F0502020204030204" pitchFamily="34" charset="0"/>
                <a:cs typeface="Times New Roman" panose="02020603050405020304" pitchFamily="18" charset="0"/>
              </a:rPr>
              <a:t>ODJELJAK 1.   OPĆI UVJETI ZA OBAVLJANJE POSLOVA PRIVATNE ZAŠTITE</a:t>
            </a:r>
            <a:endParaRPr lang="hr-HR"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10B4EF-52EA-6B25-3D77-B49531E66EA8}"/>
              </a:ext>
            </a:extLst>
          </p:cNvPr>
          <p:cNvSpPr>
            <a:spLocks noGrp="1"/>
          </p:cNvSpPr>
          <p:nvPr>
            <p:ph sz="quarter" idx="13"/>
          </p:nvPr>
        </p:nvSpPr>
        <p:spPr/>
        <p:txBody>
          <a:bodyPr>
            <a:normAutofit fontScale="92500" lnSpcReduction="10000"/>
          </a:bodyPr>
          <a:lstStyle/>
          <a:p>
            <a:pPr>
              <a:lnSpc>
                <a:spcPct val="107000"/>
              </a:lnSpc>
              <a:spcAft>
                <a:spcPts val="800"/>
              </a:spcAft>
            </a:pP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Dopuštenje za obavljanje poslova privatne zaštite može se izdati osobi ako:</a:t>
            </a:r>
          </a:p>
          <a:p>
            <a:pPr marL="0" indent="0">
              <a:lnSpc>
                <a:spcPct val="107000"/>
              </a:lnSpc>
              <a:spcAft>
                <a:spcPts val="800"/>
              </a:spcAft>
              <a:buNone/>
            </a:pP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i</a:t>
            </a: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ma prebivalište odnosno odobren boravak u </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R</a:t>
            </a: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epublici </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H</a:t>
            </a: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rvatskoj</a:t>
            </a:r>
          </a:p>
          <a:p>
            <a:pPr marL="0" indent="0">
              <a:lnSpc>
                <a:spcPct val="107000"/>
              </a:lnSpc>
              <a:spcAft>
                <a:spcPts val="800"/>
              </a:spcAft>
              <a:buNone/>
            </a:pP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j</a:t>
            </a:r>
            <a:r>
              <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rPr>
              <a:t>e navršila 18 godina života</a:t>
            </a:r>
            <a:endPar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3. da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nije</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pravomoćno</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osuđena</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ili</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se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protiv</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nje</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ne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vodi</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kazneni</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postupak</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za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kazneno</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djelo</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4. da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protiv</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nje</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nije</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pokrenut</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postupak</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za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prekršaj</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za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prekršaje</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elementima</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nasilja</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posebice</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za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prekršaj</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protiv</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javnog</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reda</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mira</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zaštite</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od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nasilja</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u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obitelji</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suzbijanja</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zlouporabe</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droga</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latin typeface="Times New Roman" panose="02020603050405020304" pitchFamily="18" charset="0"/>
                <a:ea typeface="Calibri" panose="020F0502020204030204" pitchFamily="34" charset="0"/>
                <a:cs typeface="Times New Roman" panose="02020603050405020304" pitchFamily="18" charset="0"/>
              </a:rPr>
              <a:t>itd</a:t>
            </a:r>
            <a:r>
              <a:rPr lang="en-US" sz="2200" kern="100" cap="none" dirty="0">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aktivno</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znanje</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hrvatskog</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jezika</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latiničnog</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00" cap="none" dirty="0" err="1">
                <a:effectLst/>
                <a:latin typeface="Times New Roman" panose="02020603050405020304" pitchFamily="18" charset="0"/>
                <a:ea typeface="Calibri" panose="020F0502020204030204" pitchFamily="34" charset="0"/>
                <a:cs typeface="Times New Roman" panose="02020603050405020304" pitchFamily="18" charset="0"/>
              </a:rPr>
              <a:t>pisma</a:t>
            </a:r>
            <a:r>
              <a:rPr lang="en-US" sz="22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endParaRPr lang="hr-HR" sz="2200" kern="100" cap="none"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38814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869F-02E8-B87D-9EF9-87E98627C31B}"/>
              </a:ext>
            </a:extLst>
          </p:cNvPr>
          <p:cNvSpPr>
            <a:spLocks noGrp="1"/>
          </p:cNvSpPr>
          <p:nvPr>
            <p:ph type="title"/>
          </p:nvPr>
        </p:nvSpPr>
        <p:spPr/>
        <p:txBody>
          <a:bodyPr/>
          <a:lstStyle/>
          <a:p>
            <a:r>
              <a:rPr lang="hr-HR" sz="2200" b="1" kern="100" dirty="0">
                <a:effectLst/>
                <a:latin typeface="Times New Roman" panose="02020603050405020304" pitchFamily="18" charset="0"/>
                <a:ea typeface="Calibri" panose="020F0502020204030204" pitchFamily="34" charset="0"/>
                <a:cs typeface="Times New Roman" panose="02020603050405020304" pitchFamily="18" charset="0"/>
              </a:rPr>
              <a:t>ODJELJAK 2.   POSEBNI UVJETI ZA OBAVLJANJE POSLOVA PRIVATNE ZAŠTITE</a:t>
            </a:r>
            <a:br>
              <a:rPr lang="hr-H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hr-HR" dirty="0"/>
          </a:p>
        </p:txBody>
      </p:sp>
      <p:sp>
        <p:nvSpPr>
          <p:cNvPr id="3" name="Content Placeholder 2">
            <a:extLst>
              <a:ext uri="{FF2B5EF4-FFF2-40B4-BE49-F238E27FC236}">
                <a16:creationId xmlns:a16="http://schemas.microsoft.com/office/drawing/2014/main" id="{1009E694-917A-7C6D-539F-7312F9D1BD7E}"/>
              </a:ext>
            </a:extLst>
          </p:cNvPr>
          <p:cNvSpPr>
            <a:spLocks noGrp="1"/>
          </p:cNvSpPr>
          <p:nvPr>
            <p:ph sz="quarter" idx="13"/>
          </p:nvPr>
        </p:nvSpPr>
        <p:spPr>
          <a:xfrm>
            <a:off x="913774" y="1887794"/>
            <a:ext cx="10363826" cy="3903405"/>
          </a:xfrm>
        </p:spPr>
        <p:txBody>
          <a:bodyPr>
            <a:normAutofit/>
          </a:bodyPr>
          <a:lstStyle/>
          <a:p>
            <a:pPr>
              <a:lnSpc>
                <a:spcPct val="107000"/>
              </a:lnSpc>
              <a:spcAft>
                <a:spcPts val="800"/>
              </a:spcAft>
            </a:pP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Dopuštenje za obavljanje poslova </a:t>
            </a:r>
            <a:r>
              <a:rPr lang="en-US" b="1" kern="100" cap="none" dirty="0">
                <a:effectLst/>
                <a:latin typeface="Times New Roman" panose="02020603050405020304" pitchFamily="18" charset="0"/>
                <a:ea typeface="Calibri" panose="020F0502020204030204" pitchFamily="34" charset="0"/>
                <a:cs typeface="Times New Roman" panose="02020603050405020304" pitchFamily="18" charset="0"/>
              </a:rPr>
              <a:t>ČUVARA</a:t>
            </a:r>
            <a:r>
              <a:rPr lang="hr-HR" b="1"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može se izdati osobi koja </a:t>
            </a:r>
            <a:r>
              <a:rPr lang="en-US" kern="100" cap="none" dirty="0" err="1">
                <a:latin typeface="Times New Roman" panose="02020603050405020304" pitchFamily="18" charset="0"/>
                <a:ea typeface="Calibri" panose="020F0502020204030204" pitchFamily="34" charset="0"/>
                <a:cs typeface="Times New Roman" panose="02020603050405020304" pitchFamily="18" charset="0"/>
              </a:rPr>
              <a:t>uz</a:t>
            </a:r>
            <a:r>
              <a:rPr lang="en-US"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b="1" i="1" kern="100" cap="none" dirty="0" err="1">
                <a:latin typeface="Times New Roman" panose="02020603050405020304" pitchFamily="18" charset="0"/>
                <a:ea typeface="Calibri" panose="020F0502020204030204" pitchFamily="34" charset="0"/>
                <a:cs typeface="Times New Roman" panose="02020603050405020304" pitchFamily="18" charset="0"/>
              </a:rPr>
              <a:t>opće</a:t>
            </a:r>
            <a:r>
              <a:rPr lang="en-US" b="1" i="1" kern="100" cap="none" dirty="0">
                <a:latin typeface="Times New Roman" panose="02020603050405020304" pitchFamily="18" charset="0"/>
                <a:ea typeface="Calibri" panose="020F0502020204030204" pitchFamily="34" charset="0"/>
                <a:cs typeface="Times New Roman" panose="02020603050405020304" pitchFamily="18" charset="0"/>
              </a:rPr>
              <a:t> </a:t>
            </a:r>
            <a:r>
              <a:rPr lang="en-US" b="1" i="1" kern="100" cap="none" dirty="0" err="1">
                <a:latin typeface="Times New Roman" panose="02020603050405020304" pitchFamily="18" charset="0"/>
                <a:ea typeface="Calibri" panose="020F0502020204030204" pitchFamily="34" charset="0"/>
                <a:cs typeface="Times New Roman" panose="02020603050405020304" pitchFamily="18" charset="0"/>
              </a:rPr>
              <a:t>uvjete</a:t>
            </a:r>
            <a:r>
              <a:rPr lang="en-US" b="1" i="1" kern="100" cap="none" dirty="0">
                <a:latin typeface="Times New Roman" panose="02020603050405020304" pitchFamily="18" charset="0"/>
                <a:ea typeface="Calibri" panose="020F0502020204030204" pitchFamily="34" charset="0"/>
                <a:cs typeface="Times New Roman" panose="02020603050405020304" pitchFamily="18" charset="0"/>
              </a:rPr>
              <a:t> </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ispunjava i </a:t>
            </a:r>
            <a:r>
              <a:rPr lang="hr-HR" b="1" i="1" kern="100" cap="none" dirty="0">
                <a:effectLst/>
                <a:latin typeface="Times New Roman" panose="02020603050405020304" pitchFamily="18" charset="0"/>
                <a:ea typeface="Calibri" panose="020F0502020204030204" pitchFamily="34" charset="0"/>
                <a:cs typeface="Times New Roman" panose="02020603050405020304" pitchFamily="18" charset="0"/>
              </a:rPr>
              <a:t>sljedeće uvjete</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n-US"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kern="100" cap="none" dirty="0" err="1">
                <a:effectLst/>
                <a:latin typeface="Times New Roman" panose="02020603050405020304" pitchFamily="18" charset="0"/>
                <a:ea typeface="Calibri" panose="020F0502020204030204" pitchFamily="34" charset="0"/>
                <a:cs typeface="Times New Roman" panose="02020603050405020304" pitchFamily="18" charset="0"/>
              </a:rPr>
              <a:t>i</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ma najmanje kvalifikaciju stečenu završetkom osnovnog obrazovanja </a:t>
            </a:r>
          </a:p>
          <a:p>
            <a:pPr marL="0" indent="0">
              <a:lnSpc>
                <a:spcPct val="107000"/>
              </a:lnSpc>
              <a:spcAft>
                <a:spcPts val="800"/>
              </a:spcAft>
              <a:buNone/>
            </a:pPr>
            <a:r>
              <a:rPr lang="en-US" kern="100" cap="none" dirty="0">
                <a:latin typeface="Times New Roman" panose="02020603050405020304" pitchFamily="18" charset="0"/>
                <a:ea typeface="Calibri" panose="020F0502020204030204" pitchFamily="34" charset="0"/>
                <a:cs typeface="Times New Roman" panose="02020603050405020304" pitchFamily="18" charset="0"/>
              </a:rPr>
              <a:t>   </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kern="100" cap="none" dirty="0" err="1">
                <a:effectLst/>
                <a:latin typeface="Times New Roman" panose="02020603050405020304" pitchFamily="18" charset="0"/>
                <a:ea typeface="Calibri" panose="020F0502020204030204" pitchFamily="34" charset="0"/>
                <a:cs typeface="Times New Roman" panose="02020603050405020304" pitchFamily="18" charset="0"/>
              </a:rPr>
              <a:t>i</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ma odgovarajuću zdravstvenu sposobnost, što dokazuje potvrdom medicine</a:t>
            </a:r>
          </a:p>
          <a:p>
            <a:pPr marL="0" indent="0">
              <a:lnSpc>
                <a:spcPct val="107000"/>
              </a:lnSpc>
              <a:spcAft>
                <a:spcPts val="800"/>
              </a:spcAft>
              <a:buNone/>
            </a:pPr>
            <a:r>
              <a:rPr lang="en-US"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kern="100" cap="none" dirty="0" err="1">
                <a:effectLst/>
                <a:latin typeface="Times New Roman" panose="02020603050405020304" pitchFamily="18" charset="0"/>
                <a:ea typeface="Calibri" panose="020F0502020204030204" pitchFamily="34" charset="0"/>
                <a:cs typeface="Times New Roman" panose="02020603050405020304" pitchFamily="18" charset="0"/>
              </a:rPr>
              <a:t>i</a:t>
            </a:r>
            <a:r>
              <a:rPr lang="hr-HR" kern="100" cap="none" dirty="0">
                <a:effectLst/>
                <a:latin typeface="Times New Roman" panose="02020603050405020304" pitchFamily="18" charset="0"/>
                <a:ea typeface="Calibri" panose="020F0502020204030204" pitchFamily="34" charset="0"/>
                <a:cs typeface="Times New Roman" panose="02020603050405020304" pitchFamily="18" charset="0"/>
              </a:rPr>
              <a:t>ma položen stručni ispit za čuvara nakon završetka izobrazbe</a:t>
            </a:r>
          </a:p>
          <a:p>
            <a:endParaRPr lang="hr-HR" dirty="0"/>
          </a:p>
        </p:txBody>
      </p:sp>
    </p:spTree>
    <p:extLst>
      <p:ext uri="{BB962C8B-B14F-4D97-AF65-F5344CB8AC3E}">
        <p14:creationId xmlns:p14="http://schemas.microsoft.com/office/powerpoint/2010/main" val="229431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7838B-9B45-908F-2D43-F38F48FCC3B5}"/>
              </a:ext>
            </a:extLst>
          </p:cNvPr>
          <p:cNvSpPr>
            <a:spLocks noGrp="1"/>
          </p:cNvSpPr>
          <p:nvPr>
            <p:ph sz="quarter" idx="13"/>
          </p:nvPr>
        </p:nvSpPr>
        <p:spPr>
          <a:xfrm>
            <a:off x="913774" y="639098"/>
            <a:ext cx="10363826" cy="5152102"/>
          </a:xfrm>
        </p:spPr>
        <p:txBody>
          <a:bodyPr>
            <a:normAutofit fontScale="77500" lnSpcReduction="20000"/>
          </a:bodyPr>
          <a:lstStyle/>
          <a:p>
            <a:r>
              <a:rPr lang="en-US" sz="2900" cap="none" dirty="0">
                <a:latin typeface="Times New Roman" panose="02020603050405020304" pitchFamily="18" charset="0"/>
                <a:cs typeface="Times New Roman" panose="02020603050405020304" pitchFamily="18" charset="0"/>
              </a:rPr>
              <a:t>(1) </a:t>
            </a:r>
            <a:r>
              <a:rPr lang="hr-HR" sz="2900" cap="none" dirty="0">
                <a:latin typeface="Times New Roman" panose="02020603050405020304" pitchFamily="18" charset="0"/>
                <a:cs typeface="Times New Roman" panose="02020603050405020304" pitchFamily="18" charset="0"/>
              </a:rPr>
              <a:t>Dopuštenje za obavljanje poslova </a:t>
            </a:r>
            <a:r>
              <a:rPr lang="en-US" sz="2900" b="1" cap="none" dirty="0">
                <a:latin typeface="Times New Roman" panose="02020603050405020304" pitchFamily="18" charset="0"/>
                <a:cs typeface="Times New Roman" panose="02020603050405020304" pitchFamily="18" charset="0"/>
              </a:rPr>
              <a:t>ZAŠTITAR</a:t>
            </a:r>
            <a:r>
              <a:rPr lang="hr-HR" sz="2900" cap="none" dirty="0">
                <a:latin typeface="Times New Roman" panose="02020603050405020304" pitchFamily="18" charset="0"/>
                <a:cs typeface="Times New Roman" panose="02020603050405020304" pitchFamily="18" charset="0"/>
              </a:rPr>
              <a:t> može se izdati osobi koja, uz </a:t>
            </a:r>
            <a:r>
              <a:rPr lang="en-US" sz="2900" b="1" i="1" cap="none" dirty="0" err="1">
                <a:latin typeface="Times New Roman" panose="02020603050405020304" pitchFamily="18" charset="0"/>
                <a:cs typeface="Times New Roman" panose="02020603050405020304" pitchFamily="18" charset="0"/>
              </a:rPr>
              <a:t>opće</a:t>
            </a:r>
            <a:r>
              <a:rPr lang="en-US" sz="2900" b="1" i="1" cap="none" dirty="0">
                <a:latin typeface="Times New Roman" panose="02020603050405020304" pitchFamily="18" charset="0"/>
                <a:cs typeface="Times New Roman" panose="02020603050405020304" pitchFamily="18" charset="0"/>
              </a:rPr>
              <a:t> </a:t>
            </a:r>
            <a:r>
              <a:rPr lang="hr-HR" sz="2900" b="1" i="1" cap="none" dirty="0">
                <a:latin typeface="Times New Roman" panose="02020603050405020304" pitchFamily="18" charset="0"/>
                <a:cs typeface="Times New Roman" panose="02020603050405020304" pitchFamily="18" charset="0"/>
              </a:rPr>
              <a:t>uvjete</a:t>
            </a:r>
            <a:r>
              <a:rPr lang="hr-HR" sz="2900" cap="none" dirty="0">
                <a:latin typeface="Times New Roman" panose="02020603050405020304" pitchFamily="18" charset="0"/>
                <a:cs typeface="Times New Roman" panose="02020603050405020304" pitchFamily="18" charset="0"/>
              </a:rPr>
              <a:t> ispunjava i </a:t>
            </a:r>
            <a:r>
              <a:rPr lang="hr-HR" sz="2900" b="1" i="1" cap="none" dirty="0">
                <a:latin typeface="Times New Roman" panose="02020603050405020304" pitchFamily="18" charset="0"/>
                <a:cs typeface="Times New Roman" panose="02020603050405020304" pitchFamily="18" charset="0"/>
              </a:rPr>
              <a:t>sljedeće uvjete</a:t>
            </a:r>
            <a:r>
              <a:rPr lang="hr-HR" sz="2900" cap="none" dirty="0">
                <a:latin typeface="Times New Roman" panose="02020603050405020304" pitchFamily="18" charset="0"/>
                <a:cs typeface="Times New Roman" panose="02020603050405020304" pitchFamily="18" charset="0"/>
              </a:rPr>
              <a:t>:</a:t>
            </a:r>
          </a:p>
          <a:p>
            <a:pPr marL="0" indent="0">
              <a:buNone/>
            </a:pPr>
            <a:r>
              <a:rPr lang="en-US" sz="2900" cap="none" dirty="0">
                <a:latin typeface="Times New Roman" panose="02020603050405020304" pitchFamily="18" charset="0"/>
                <a:cs typeface="Times New Roman" panose="02020603050405020304" pitchFamily="18" charset="0"/>
              </a:rPr>
              <a:t>  </a:t>
            </a:r>
            <a:r>
              <a:rPr lang="hr-HR" sz="2900" cap="none" dirty="0">
                <a:latin typeface="Times New Roman" panose="02020603050405020304" pitchFamily="18" charset="0"/>
                <a:cs typeface="Times New Roman" panose="02020603050405020304" pitchFamily="18" charset="0"/>
              </a:rPr>
              <a:t>1. </a:t>
            </a:r>
            <a:r>
              <a:rPr lang="en-US" sz="2900" cap="none" dirty="0" err="1">
                <a:latin typeface="Times New Roman" panose="02020603050405020304" pitchFamily="18" charset="0"/>
                <a:cs typeface="Times New Roman" panose="02020603050405020304" pitchFamily="18" charset="0"/>
              </a:rPr>
              <a:t>i</a:t>
            </a:r>
            <a:r>
              <a:rPr lang="hr-HR" sz="2900" cap="none" dirty="0">
                <a:latin typeface="Times New Roman" panose="02020603050405020304" pitchFamily="18" charset="0"/>
                <a:cs typeface="Times New Roman" panose="02020603050405020304" pitchFamily="18" charset="0"/>
              </a:rPr>
              <a:t>ma završeno srednjoškolsko obrazovanje u trajanju od tri ili dužem od tri, a kraćem od </a:t>
            </a:r>
            <a:r>
              <a:rPr lang="en-US" sz="2900" cap="none" dirty="0">
                <a:latin typeface="Times New Roman" panose="02020603050405020304" pitchFamily="18" charset="0"/>
                <a:cs typeface="Times New Roman" panose="02020603050405020304" pitchFamily="18" charset="0"/>
              </a:rPr>
              <a:t>  </a:t>
            </a:r>
            <a:r>
              <a:rPr lang="hr-HR" sz="2900" cap="none" dirty="0">
                <a:latin typeface="Times New Roman" panose="02020603050405020304" pitchFamily="18" charset="0"/>
                <a:cs typeface="Times New Roman" panose="02020603050405020304" pitchFamily="18" charset="0"/>
              </a:rPr>
              <a:t>četiri</a:t>
            </a:r>
            <a:r>
              <a:rPr lang="en-US" sz="2900" cap="none" dirty="0">
                <a:latin typeface="Times New Roman" panose="02020603050405020304" pitchFamily="18" charset="0"/>
                <a:cs typeface="Times New Roman" panose="02020603050405020304" pitchFamily="18" charset="0"/>
              </a:rPr>
              <a:t> </a:t>
            </a:r>
            <a:r>
              <a:rPr lang="hr-HR" sz="2900" cap="none" dirty="0">
                <a:latin typeface="Times New Roman" panose="02020603050405020304" pitchFamily="18" charset="0"/>
                <a:cs typeface="Times New Roman" panose="02020603050405020304" pitchFamily="18" charset="0"/>
              </a:rPr>
              <a:t>godine (razina 4.1 hko-a) ili ima završeno srednjoškolsko obrazovanje u trajanju od četiri ili više godina (razina 4.2 hko-a)</a:t>
            </a:r>
            <a:endParaRPr lang="en-US" sz="2900" cap="none" dirty="0">
              <a:latin typeface="Times New Roman" panose="02020603050405020304" pitchFamily="18" charset="0"/>
              <a:cs typeface="Times New Roman" panose="02020603050405020304" pitchFamily="18" charset="0"/>
            </a:endParaRPr>
          </a:p>
          <a:p>
            <a:pPr marL="0" indent="0">
              <a:buNone/>
            </a:pPr>
            <a:r>
              <a:rPr lang="en-US" sz="2900" cap="none" dirty="0">
                <a:latin typeface="Times New Roman" panose="02020603050405020304" pitchFamily="18" charset="0"/>
                <a:cs typeface="Times New Roman" panose="02020603050405020304" pitchFamily="18" charset="0"/>
              </a:rPr>
              <a:t>  </a:t>
            </a:r>
            <a:r>
              <a:rPr lang="hr-HR" sz="2900" cap="none" dirty="0">
                <a:latin typeface="Times New Roman" panose="02020603050405020304" pitchFamily="18" charset="0"/>
                <a:cs typeface="Times New Roman" panose="02020603050405020304" pitchFamily="18" charset="0"/>
              </a:rPr>
              <a:t>2. </a:t>
            </a:r>
            <a:r>
              <a:rPr lang="en-US" sz="2900" cap="none" dirty="0" err="1">
                <a:latin typeface="Times New Roman" panose="02020603050405020304" pitchFamily="18" charset="0"/>
                <a:cs typeface="Times New Roman" panose="02020603050405020304" pitchFamily="18" charset="0"/>
              </a:rPr>
              <a:t>i</a:t>
            </a:r>
            <a:r>
              <a:rPr lang="hr-HR" sz="2900" cap="none" dirty="0">
                <a:latin typeface="Times New Roman" panose="02020603050405020304" pitchFamily="18" charset="0"/>
                <a:cs typeface="Times New Roman" panose="02020603050405020304" pitchFamily="18" charset="0"/>
              </a:rPr>
              <a:t>ma posebnu zdravstvenu sposobnost, što dokazuje potvrdom</a:t>
            </a:r>
            <a:r>
              <a:rPr lang="en-US" sz="2900" cap="none" dirty="0">
                <a:latin typeface="Times New Roman" panose="02020603050405020304" pitchFamily="18" charset="0"/>
                <a:cs typeface="Times New Roman" panose="02020603050405020304" pitchFamily="18" charset="0"/>
              </a:rPr>
              <a:t> medicine </a:t>
            </a:r>
            <a:r>
              <a:rPr lang="en-US" sz="2900" cap="none" dirty="0" err="1">
                <a:latin typeface="Times New Roman" panose="02020603050405020304" pitchFamily="18" charset="0"/>
                <a:cs typeface="Times New Roman" panose="02020603050405020304" pitchFamily="18" charset="0"/>
              </a:rPr>
              <a:t>rada</a:t>
            </a:r>
            <a:endParaRPr lang="hr-HR" sz="2900" cap="none" dirty="0">
              <a:latin typeface="Times New Roman" panose="02020603050405020304" pitchFamily="18" charset="0"/>
              <a:cs typeface="Times New Roman" panose="02020603050405020304" pitchFamily="18" charset="0"/>
            </a:endParaRPr>
          </a:p>
          <a:p>
            <a:pPr marL="0" indent="0">
              <a:buNone/>
            </a:pPr>
            <a:r>
              <a:rPr lang="en-US" sz="2900" cap="none" dirty="0">
                <a:latin typeface="Times New Roman" panose="02020603050405020304" pitchFamily="18" charset="0"/>
                <a:cs typeface="Times New Roman" panose="02020603050405020304" pitchFamily="18" charset="0"/>
              </a:rPr>
              <a:t>  </a:t>
            </a:r>
            <a:r>
              <a:rPr lang="hr-HR" sz="2900" cap="none" dirty="0">
                <a:latin typeface="Times New Roman" panose="02020603050405020304" pitchFamily="18" charset="0"/>
                <a:cs typeface="Times New Roman" panose="02020603050405020304" pitchFamily="18" charset="0"/>
              </a:rPr>
              <a:t>3. </a:t>
            </a:r>
            <a:r>
              <a:rPr lang="en-US" sz="2900" cap="none" dirty="0" err="1">
                <a:latin typeface="Times New Roman" panose="02020603050405020304" pitchFamily="18" charset="0"/>
                <a:cs typeface="Times New Roman" panose="02020603050405020304" pitchFamily="18" charset="0"/>
              </a:rPr>
              <a:t>i</a:t>
            </a:r>
            <a:r>
              <a:rPr lang="hr-HR" sz="2900" cap="none" dirty="0">
                <a:latin typeface="Times New Roman" panose="02020603050405020304" pitchFamily="18" charset="0"/>
                <a:cs typeface="Times New Roman" panose="02020603050405020304" pitchFamily="18" charset="0"/>
              </a:rPr>
              <a:t>spunjava uvjete za držanje i nošenje oružja utvrđene propisima o oružju</a:t>
            </a:r>
          </a:p>
          <a:p>
            <a:pPr marL="0" indent="0">
              <a:buNone/>
            </a:pPr>
            <a:r>
              <a:rPr lang="en-US" sz="2900" cap="none" dirty="0">
                <a:latin typeface="Times New Roman" panose="02020603050405020304" pitchFamily="18" charset="0"/>
                <a:cs typeface="Times New Roman" panose="02020603050405020304" pitchFamily="18" charset="0"/>
              </a:rPr>
              <a:t>  </a:t>
            </a:r>
            <a:r>
              <a:rPr lang="hr-HR" sz="2900" cap="none" dirty="0">
                <a:latin typeface="Times New Roman" panose="02020603050405020304" pitchFamily="18" charset="0"/>
                <a:cs typeface="Times New Roman" panose="02020603050405020304" pitchFamily="18" charset="0"/>
              </a:rPr>
              <a:t>4. </a:t>
            </a:r>
            <a:r>
              <a:rPr lang="en-US" sz="2900" cap="none" dirty="0" err="1">
                <a:latin typeface="Times New Roman" panose="02020603050405020304" pitchFamily="18" charset="0"/>
                <a:cs typeface="Times New Roman" panose="02020603050405020304" pitchFamily="18" charset="0"/>
              </a:rPr>
              <a:t>i</a:t>
            </a:r>
            <a:r>
              <a:rPr lang="hr-HR" sz="2900" cap="none" dirty="0">
                <a:latin typeface="Times New Roman" panose="02020603050405020304" pitchFamily="18" charset="0"/>
                <a:cs typeface="Times New Roman" panose="02020603050405020304" pitchFamily="18" charset="0"/>
              </a:rPr>
              <a:t>ma položen stručni ispit za zaštitara nakon završetka izobrazb</a:t>
            </a:r>
            <a:r>
              <a:rPr lang="en-US" sz="2900" cap="none" dirty="0">
                <a:latin typeface="Times New Roman" panose="02020603050405020304" pitchFamily="18" charset="0"/>
                <a:cs typeface="Times New Roman" panose="02020603050405020304" pitchFamily="18" charset="0"/>
              </a:rPr>
              <a:t>e</a:t>
            </a:r>
            <a:endParaRPr lang="hr-HR" sz="2900" cap="none" dirty="0">
              <a:latin typeface="Times New Roman" panose="02020603050405020304" pitchFamily="18" charset="0"/>
              <a:cs typeface="Times New Roman" panose="02020603050405020304" pitchFamily="18" charset="0"/>
            </a:endParaRPr>
          </a:p>
          <a:p>
            <a:r>
              <a:rPr lang="hr-HR" sz="2900" cap="none" dirty="0">
                <a:latin typeface="Times New Roman" panose="02020603050405020304" pitchFamily="18" charset="0"/>
                <a:cs typeface="Times New Roman" panose="02020603050405020304" pitchFamily="18" charset="0"/>
              </a:rPr>
              <a:t>(2) dopuštenje za obavljanje poslova zaštitara može se izdati čuvaru koji uz uvjete propisane stavkom 1. Točkama 1., 2. </a:t>
            </a:r>
            <a:r>
              <a:rPr lang="en-US" sz="2900" cap="none" dirty="0" err="1">
                <a:latin typeface="Times New Roman" panose="02020603050405020304" pitchFamily="18" charset="0"/>
                <a:cs typeface="Times New Roman" panose="02020603050405020304" pitchFamily="18" charset="0"/>
              </a:rPr>
              <a:t>i</a:t>
            </a:r>
            <a:r>
              <a:rPr lang="hr-HR" sz="2900" cap="none" dirty="0">
                <a:latin typeface="Times New Roman" panose="02020603050405020304" pitchFamily="18" charset="0"/>
                <a:cs typeface="Times New Roman" panose="02020603050405020304" pitchFamily="18" charset="0"/>
              </a:rPr>
              <a:t> 3. </a:t>
            </a:r>
            <a:r>
              <a:rPr lang="en-US" sz="2900" cap="none" dirty="0">
                <a:latin typeface="Times New Roman" panose="02020603050405020304" pitchFamily="18" charset="0"/>
                <a:cs typeface="Times New Roman" panose="02020603050405020304" pitchFamily="18" charset="0"/>
              </a:rPr>
              <a:t>o</a:t>
            </a:r>
            <a:r>
              <a:rPr lang="hr-HR" sz="2900" cap="none" dirty="0">
                <a:latin typeface="Times New Roman" panose="02020603050405020304" pitchFamily="18" charset="0"/>
                <a:cs typeface="Times New Roman" panose="02020603050405020304" pitchFamily="18" charset="0"/>
              </a:rPr>
              <a:t>voga članka, nakon završetka pohađanja razlike nastavnih sati izobrazbe za zaštitara, položi razliku ispita za zaštitara.</a:t>
            </a:r>
          </a:p>
          <a:p>
            <a:endParaRPr lang="hr-HR" dirty="0"/>
          </a:p>
        </p:txBody>
      </p:sp>
    </p:spTree>
    <p:extLst>
      <p:ext uri="{BB962C8B-B14F-4D97-AF65-F5344CB8AC3E}">
        <p14:creationId xmlns:p14="http://schemas.microsoft.com/office/powerpoint/2010/main" val="957085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1101</TotalTime>
  <Words>4711</Words>
  <Application>Microsoft Office PowerPoint</Application>
  <PresentationFormat>Široki zaslon</PresentationFormat>
  <Paragraphs>281</Paragraphs>
  <Slides>53</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53</vt:i4>
      </vt:variant>
    </vt:vector>
  </HeadingPairs>
  <TitlesOfParts>
    <vt:vector size="59" baseType="lpstr">
      <vt:lpstr>Arial</vt:lpstr>
      <vt:lpstr>Calibri</vt:lpstr>
      <vt:lpstr>Times New Roman</vt:lpstr>
      <vt:lpstr>Tw Cen MT</vt:lpstr>
      <vt:lpstr>Wingdings</vt:lpstr>
      <vt:lpstr>Droplet</vt:lpstr>
      <vt:lpstr>NORMATIVNO UREĐENJE PODRUČJA RADA I OVLASTI ZAŠTITAR I ČUVARA</vt:lpstr>
      <vt:lpstr>OSNOVE POZNAVANJA ODREDBI ZAKONA O PRIVATNOJ ZAŠTITI I OVLASTI OSOBA KOJE OBAVLJAJU POSLOVE PRIVATNE ZAŠTITE</vt:lpstr>
      <vt:lpstr>PowerPoint prezentacija</vt:lpstr>
      <vt:lpstr>PowerPoint prezentacija</vt:lpstr>
      <vt:lpstr>PowerPoint prezentacija</vt:lpstr>
      <vt:lpstr>PowerPoint prezentacija</vt:lpstr>
      <vt:lpstr>ODJELJAK 1.   OPĆI UVJETI ZA OBAVLJANJE POSLOVA PRIVATNE ZAŠTITE</vt:lpstr>
      <vt:lpstr>ODJELJAK 2.   POSEBNI UVJETI ZA OBAVLJANJE POSLOVA PRIVATNE ZAŠTITE </vt:lpstr>
      <vt:lpstr>PowerPoint prezentacija</vt:lpstr>
      <vt:lpstr>PowerPoint prezentacija</vt:lpstr>
      <vt:lpstr>PowerPoint prezentacija</vt:lpstr>
      <vt:lpstr>PowerPoint prezentacija</vt:lpstr>
      <vt:lpstr>PowerPoint prezentacija</vt:lpstr>
      <vt:lpstr>PowerPoint prezentacija</vt:lpstr>
      <vt:lpstr>OVLASTI OSOBA KOJE OBAVLJAJU POSLOVE TJELESNE ZAŠTITE</vt:lpstr>
      <vt:lpstr>PowerPoint prezentacija</vt:lpstr>
      <vt:lpstr>PowerPoint prezentacija</vt:lpstr>
      <vt:lpstr>PowerPoint prezentacija</vt:lpstr>
      <vt:lpstr>PowerPoint prezentacija</vt:lpstr>
      <vt:lpstr>Provjera identiteta osoba </vt:lpstr>
      <vt:lpstr>PowerPoint prezentacija</vt:lpstr>
      <vt:lpstr>PowerPoint prezentacija</vt:lpstr>
      <vt:lpstr>PowerPoint prezentacija</vt:lpstr>
      <vt:lpstr>PowerPoint prezentacija</vt:lpstr>
      <vt:lpstr>PowerPoint prezentacija</vt:lpstr>
      <vt:lpstr>PowerPoint prezentacija</vt:lpstr>
      <vt:lpstr>davanje upozorenja I naredbi</vt:lpstr>
      <vt:lpstr>PowerPoint prezentacija</vt:lpstr>
      <vt:lpstr>PowerPoint prezentacija</vt:lpstr>
      <vt:lpstr>PowerPoint prezentacija</vt:lpstr>
      <vt:lpstr>PowerPoint prezentacija</vt:lpstr>
      <vt:lpstr>PRIVREMENO OGRANIČENJE SLOBODE KRETANJA </vt:lpstr>
      <vt:lpstr>PowerPoint prezentacija</vt:lpstr>
      <vt:lpstr>PowerPoint prezentacija</vt:lpstr>
      <vt:lpstr>PowerPoint prezentacija</vt:lpstr>
      <vt:lpstr>Pregled osoba, predmeta i prometnih sredstava</vt:lpstr>
      <vt:lpstr>PowerPoint prezentacija</vt:lpstr>
      <vt:lpstr>PowerPoint prezentacija</vt:lpstr>
      <vt:lpstr>PowerPoint prezentacija</vt:lpstr>
      <vt:lpstr>Osiguranje mjesta događaja</vt:lpstr>
      <vt:lpstr>PowerPoint prezentacija</vt:lpstr>
      <vt:lpstr>Uporaba sredstava prisile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NORMATIVNO UREĐENJE PODRUČJA RADA I OVLASTI ZAŠTITAR I ČUVARA</dc:title>
  <dc:creator>Lenovo</dc:creator>
  <cp:lastModifiedBy>Zoran Medvedović</cp:lastModifiedBy>
  <cp:revision>79</cp:revision>
  <dcterms:created xsi:type="dcterms:W3CDTF">2024-11-24T12:05:03Z</dcterms:created>
  <dcterms:modified xsi:type="dcterms:W3CDTF">2024-11-25T12:12:53Z</dcterms:modified>
</cp:coreProperties>
</file>